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Josefin Slab"/>
      <p:regular r:id="rId51"/>
      <p:bold r:id="rId52"/>
      <p:italic r:id="rId53"/>
      <p:boldItalic r:id="rId54"/>
    </p:embeddedFont>
    <p:embeddedFont>
      <p:font typeface="Anton"/>
      <p:regular r:id="rId55"/>
    </p:embeddedFont>
    <p:embeddedFont>
      <p:font typeface="Proxima Nova"/>
      <p:regular r:id="rId56"/>
      <p:bold r:id="rId57"/>
      <p:italic r:id="rId58"/>
      <p:boldItalic r:id="rId59"/>
    </p:embeddedFont>
    <p:embeddedFont>
      <p:font typeface="Fira Sans Condensed Light"/>
      <p:regular r:id="rId60"/>
      <p:bold r:id="rId61"/>
      <p:italic r:id="rId62"/>
      <p:boldItalic r:id="rId63"/>
    </p:embeddedFont>
    <p:embeddedFont>
      <p:font typeface="Proxima Nova Semibold"/>
      <p:regular r:id="rId64"/>
      <p:bold r:id="rId65"/>
      <p:boldItalic r:id="rId66"/>
    </p:embeddedFont>
    <p:embeddedFont>
      <p:font typeface="Fira Sans Condensed"/>
      <p:regular r:id="rId67"/>
      <p:bold r:id="rId68"/>
      <p:italic r:id="rId69"/>
      <p:boldItalic r:id="rId70"/>
    </p:embeddedFont>
    <p:embeddedFont>
      <p:font typeface="Helvetica Neue"/>
      <p:regular r:id="rId71"/>
      <p:bold r:id="rId72"/>
      <p:italic r:id="rId73"/>
      <p:boldItalic r:id="rId74"/>
    </p:embeddedFont>
    <p:embeddedFont>
      <p:font typeface="Advent Pro Light"/>
      <p:regular r:id="rId75"/>
      <p:bold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086F0A-D3EE-4894-8861-47EC32BB5327}">
  <a:tblStyle styleId="{CA086F0A-D3EE-4894-8861-47EC32BB532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6A1BDA5-C60B-4092-A22E-41E36C10234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italic.fntdata"/><Relationship Id="rId72" Type="http://schemas.openxmlformats.org/officeDocument/2006/relationships/font" Target="fonts/HelveticaNeue-bold.fntdata"/><Relationship Id="rId31" Type="http://schemas.openxmlformats.org/officeDocument/2006/relationships/slide" Target="slides/slide25.xml"/><Relationship Id="rId75" Type="http://schemas.openxmlformats.org/officeDocument/2006/relationships/font" Target="fonts/AdventProLight-regular.fntdata"/><Relationship Id="rId30" Type="http://schemas.openxmlformats.org/officeDocument/2006/relationships/slide" Target="slides/slide24.xml"/><Relationship Id="rId74" Type="http://schemas.openxmlformats.org/officeDocument/2006/relationships/font" Target="fonts/HelveticaNeue-boldItalic.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AdventProLight-bold.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HelveticaNeue-regular.fntdata"/><Relationship Id="rId70" Type="http://schemas.openxmlformats.org/officeDocument/2006/relationships/font" Target="fonts/FiraSansCondensed-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FiraSansCondensedLight-italic.fntdata"/><Relationship Id="rId61" Type="http://schemas.openxmlformats.org/officeDocument/2006/relationships/font" Target="fonts/FiraSansCondensedLight-bold.fntdata"/><Relationship Id="rId20" Type="http://schemas.openxmlformats.org/officeDocument/2006/relationships/slide" Target="slides/slide14.xml"/><Relationship Id="rId64" Type="http://schemas.openxmlformats.org/officeDocument/2006/relationships/font" Target="fonts/ProximaNovaSemibold-regular.fntdata"/><Relationship Id="rId63" Type="http://schemas.openxmlformats.org/officeDocument/2006/relationships/font" Target="fonts/FiraSansCondensedLight-boldItalic.fntdata"/><Relationship Id="rId22" Type="http://schemas.openxmlformats.org/officeDocument/2006/relationships/slide" Target="slides/slide16.xml"/><Relationship Id="rId66" Type="http://schemas.openxmlformats.org/officeDocument/2006/relationships/font" Target="fonts/ProximaNovaSemibold-boldItalic.fntdata"/><Relationship Id="rId21" Type="http://schemas.openxmlformats.org/officeDocument/2006/relationships/slide" Target="slides/slide15.xml"/><Relationship Id="rId65" Type="http://schemas.openxmlformats.org/officeDocument/2006/relationships/font" Target="fonts/ProximaNovaSemibold-bold.fntdata"/><Relationship Id="rId24" Type="http://schemas.openxmlformats.org/officeDocument/2006/relationships/slide" Target="slides/slide18.xml"/><Relationship Id="rId68" Type="http://schemas.openxmlformats.org/officeDocument/2006/relationships/font" Target="fonts/FiraSansCondensed-bold.fntdata"/><Relationship Id="rId23" Type="http://schemas.openxmlformats.org/officeDocument/2006/relationships/slide" Target="slides/slide17.xml"/><Relationship Id="rId67" Type="http://schemas.openxmlformats.org/officeDocument/2006/relationships/font" Target="fonts/FiraSansCondensed-regular.fntdata"/><Relationship Id="rId60" Type="http://schemas.openxmlformats.org/officeDocument/2006/relationships/font" Target="fonts/FiraSansCondensedLight-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FiraSansCondense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JosefinSlab-regular.fntdata"/><Relationship Id="rId50" Type="http://schemas.openxmlformats.org/officeDocument/2006/relationships/slide" Target="slides/slide44.xml"/><Relationship Id="rId53" Type="http://schemas.openxmlformats.org/officeDocument/2006/relationships/font" Target="fonts/JosefinSlab-italic.fntdata"/><Relationship Id="rId52" Type="http://schemas.openxmlformats.org/officeDocument/2006/relationships/font" Target="fonts/JosefinSlab-bold.fntdata"/><Relationship Id="rId11" Type="http://schemas.openxmlformats.org/officeDocument/2006/relationships/slide" Target="slides/slide5.xml"/><Relationship Id="rId55" Type="http://schemas.openxmlformats.org/officeDocument/2006/relationships/font" Target="fonts/Anton-regular.fntdata"/><Relationship Id="rId10" Type="http://schemas.openxmlformats.org/officeDocument/2006/relationships/slide" Target="slides/slide4.xml"/><Relationship Id="rId54" Type="http://schemas.openxmlformats.org/officeDocument/2006/relationships/font" Target="fonts/JosefinSlab-boldItalic.fntdata"/><Relationship Id="rId13" Type="http://schemas.openxmlformats.org/officeDocument/2006/relationships/slide" Target="slides/slide7.xml"/><Relationship Id="rId57" Type="http://schemas.openxmlformats.org/officeDocument/2006/relationships/font" Target="fonts/ProximaNova-bold.fntdata"/><Relationship Id="rId12" Type="http://schemas.openxmlformats.org/officeDocument/2006/relationships/slide" Target="slides/slide6.xml"/><Relationship Id="rId56" Type="http://schemas.openxmlformats.org/officeDocument/2006/relationships/font" Target="fonts/ProximaNova-regular.fntdata"/><Relationship Id="rId15" Type="http://schemas.openxmlformats.org/officeDocument/2006/relationships/slide" Target="slides/slide9.xml"/><Relationship Id="rId59" Type="http://schemas.openxmlformats.org/officeDocument/2006/relationships/font" Target="fonts/ProximaNova-boldItalic.fntdata"/><Relationship Id="rId14" Type="http://schemas.openxmlformats.org/officeDocument/2006/relationships/slide" Target="slides/slide8.xml"/><Relationship Id="rId58" Type="http://schemas.openxmlformats.org/officeDocument/2006/relationships/font" Target="fonts/ProximaNova-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e7761453b_0_35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ee7761453b_0_35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ee7761453b_0_35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f13f857dc5_3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f13f857dc5_3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Discuss the reason for a touchscreen interface, why we chose this one specifically, etc.</a:t>
            </a:r>
            <a:endParaRPr/>
          </a:p>
        </p:txBody>
      </p:sp>
      <p:sp>
        <p:nvSpPr>
          <p:cNvPr id="202" name="Google Shape;202;gf13f857dc5_3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e7761453b_0_30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ee7761453b_0_30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Discuss how node-red will be used for the UI, then explain the two screenshots </a:t>
            </a:r>
            <a:endParaRPr/>
          </a:p>
        </p:txBody>
      </p:sp>
      <p:sp>
        <p:nvSpPr>
          <p:cNvPr id="213" name="Google Shape;213;gee7761453b_0_30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fcdc3283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fcdc3283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f10cfc017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f10cfc017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buggy navigation will work, GPS coordinates are received at around 2 ms to 6 ms.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fcdc3283c_0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efcdc3283c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Discuss how NFC will work in relation to the vehicle (turn display on/off), and what we would use to activate the NFC (phone app or RFID cards).</a:t>
            </a:r>
            <a:endParaRPr/>
          </a:p>
        </p:txBody>
      </p:sp>
      <p:sp>
        <p:nvSpPr>
          <p:cNvPr id="237" name="Google Shape;237;gefcdc3283c_0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e7761453b_0_30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ee7761453b_0_30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ee7761453b_0_307: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294f10b33_0_23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f294f10b33_0_23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f294f10b33_0_234: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cfa62f6bd_0_3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ecfa62f6bd_0_3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ecfa62f6bd_0_3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f294f10b33_0_25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f294f10b33_0_2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f294f10b33_0_252: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c1a3d0562_3_1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ec1a3d0562_3_1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ec1a3d0562_3_11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f294f10b33_0_27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f294f10b33_0_27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f294f10b33_0_277: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f30c7b7b56_0_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f30c7b7b56_0_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f30c7b7b56_0_1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294f10b33_0_24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f294f10b33_0_24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f294f10b33_0_24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f30c7b7b56_0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f30c7b7b56_0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f30c7b7b56_0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ef37e65e38_0_1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ef37e65e38_0_1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ef37e65e38_0_1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ef37e65e38_0_2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ef37e65e38_0_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ef37e65e38_0_2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f50525a94f_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f50525a94f_1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f50525a94f_1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ee7761453b_0_34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ee7761453b_0_34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ee7761453b_0_34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ee7761453b_0_3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ee7761453b_0_34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ee7761453b_0_342: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2effe52ad_0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f2effe52ad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f2effe52ad_0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ee7761453b_0_14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ee7761453b_0_14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ee7761453b_0_14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2d84f138f_2_2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f2d84f138f_2_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gf2d84f138f_2_2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cfa62f6bd_0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ecfa62f6bd_0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ecfa62f6bd_0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f2d84f138f_2_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f2d84f138f_2_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f2d84f138f_2_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50525a94f_7_2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f50525a94f_7_2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f50525a94f_7_24: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f2d84f138f_2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f2d84f138f_2_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Can measure the amount of oxygen in the air up to 25%, for reference, the amount of oxygen in the area is around 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Minimum safe level of oxygen for humans is 19.5%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What VOC’s are:</a:t>
            </a:r>
            <a:endParaRPr/>
          </a:p>
          <a:p>
            <a:pPr indent="0" lvl="0" marL="0" rtl="0" algn="l">
              <a:spcBef>
                <a:spcPts val="0"/>
              </a:spcBef>
              <a:spcAft>
                <a:spcPts val="0"/>
              </a:spcAft>
              <a:buNone/>
            </a:pPr>
            <a:r>
              <a:rPr lang="en"/>
              <a:t>	They are harmful gases that can emit from things such as </a:t>
            </a:r>
            <a:r>
              <a:rPr lang="en" sz="1250">
                <a:solidFill>
                  <a:srgbClr val="1B1B1B"/>
                </a:solidFill>
                <a:highlight>
                  <a:srgbClr val="FFFFFF"/>
                </a:highlight>
                <a:latin typeface="Helvetica Neue"/>
                <a:ea typeface="Helvetica Neue"/>
                <a:cs typeface="Helvetica Neue"/>
                <a:sym typeface="Helvetica Neue"/>
              </a:rPr>
              <a:t>paints and lacquers, paint strippers, cleaning supplies, pesticides, building materials and furnishings, office equipment such as copiers and printers, correction fluids and carbonless copy paper, graphics and craft materials including glues and adhesives, permanent markers, and photographic solutions.</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p:txBody>
      </p:sp>
      <p:sp>
        <p:nvSpPr>
          <p:cNvPr id="459" name="Google Shape;459;gf2d84f138f_2_1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50525a94f_7_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f50525a94f_7_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Can measure the amount of oxygen in the air up to 25%, for reference, the amount of oxygen in the area is around 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Minimum safe level of oxygen for humans is 19.5%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What VOC’s are:</a:t>
            </a:r>
            <a:endParaRPr/>
          </a:p>
          <a:p>
            <a:pPr indent="0" lvl="0" marL="0" rtl="0" algn="l">
              <a:spcBef>
                <a:spcPts val="0"/>
              </a:spcBef>
              <a:spcAft>
                <a:spcPts val="0"/>
              </a:spcAft>
              <a:buNone/>
            </a:pPr>
            <a:r>
              <a:rPr lang="en"/>
              <a:t>	They are harmful gases that can emit from things such as </a:t>
            </a:r>
            <a:r>
              <a:rPr lang="en" sz="1250">
                <a:solidFill>
                  <a:srgbClr val="1B1B1B"/>
                </a:solidFill>
                <a:highlight>
                  <a:srgbClr val="FFFFFF"/>
                </a:highlight>
                <a:latin typeface="Helvetica Neue"/>
                <a:ea typeface="Helvetica Neue"/>
                <a:cs typeface="Helvetica Neue"/>
                <a:sym typeface="Helvetica Neue"/>
              </a:rPr>
              <a:t>paints and lacquers, paint strippers, cleaning supplies, pesticides, building materials and furnishings, office equipment such as copiers and printers, correction fluids and carbonless copy paper, graphics and craft materials including glues and adhesives, permanent markers, and photographic solutions.</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p:txBody>
      </p:sp>
      <p:sp>
        <p:nvSpPr>
          <p:cNvPr id="471" name="Google Shape;471;gf50525a94f_7_1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ecfa62f6bd_0_1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ecfa62f6bd_0_1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ecfa62f6bd_0_15: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f50525a94f_7_3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f50525a94f_7_3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f50525a94f_7_37: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ee7761453b_0_32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ee7761453b_0_3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ee7761453b_0_32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f4a15ef299_3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f4a15ef299_3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f4a15ef299_3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e7761453b_0_15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ee7761453b_0_15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ee7761453b_0_15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f25a943b80_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f25a943b80_1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f25a943b80_1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f4a15ef299_3_1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f4a15ef299_3_1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f4a15ef299_3_14: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ee7761453b_0_32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ee7761453b_0_3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ee7761453b_0_32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f25a943b80_1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f25a943b80_1_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f25a943b80_1_1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f30c7b7b56_0_5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f30c7b7b56_0_5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f30c7b7b56_0_5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ee7761453b_0_16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ee7761453b_0_16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Talk about original specs and why we changed them to fit the smaller vehicle. (Pedestrian safety, passenger safety, etc)</a:t>
            </a:r>
            <a:endParaRPr/>
          </a:p>
        </p:txBody>
      </p:sp>
      <p:sp>
        <p:nvSpPr>
          <p:cNvPr id="137" name="Google Shape;137;gee7761453b_0_16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ee7761453b_0_16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ee7761453b_0_16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Talk about why we designed our vehicle this way</a:t>
            </a:r>
            <a:endParaRPr/>
          </a:p>
        </p:txBody>
      </p:sp>
      <p:sp>
        <p:nvSpPr>
          <p:cNvPr id="147" name="Google Shape;147;gee7761453b_0_16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294f10b33_0_20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f294f10b33_0_20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f294f10b33_0_20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294f10b33_0_22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f294f10b33_0_22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f294f10b33_0_22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4a15ef299_3_2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f4a15ef299_3_2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f4a15ef299_3_2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11"/>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1">
  <p:cSld name="TITLE_ONLY_1">
    <p:spTree>
      <p:nvGrpSpPr>
        <p:cNvPr id="53" name="Shape 53"/>
        <p:cNvGrpSpPr/>
        <p:nvPr/>
      </p:nvGrpSpPr>
      <p:grpSpPr>
        <a:xfrm>
          <a:off x="0" y="0"/>
          <a:ext cx="0" cy="0"/>
          <a:chOff x="0" y="0"/>
          <a:chExt cx="0" cy="0"/>
        </a:xfrm>
      </p:grpSpPr>
      <p:sp>
        <p:nvSpPr>
          <p:cNvPr id="54" name="Google Shape;54;p12"/>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_1">
    <p:spTree>
      <p:nvGrpSpPr>
        <p:cNvPr id="55" name="Shape 55"/>
        <p:cNvGrpSpPr/>
        <p:nvPr/>
      </p:nvGrpSpPr>
      <p:grpSpPr>
        <a:xfrm>
          <a:off x="0" y="0"/>
          <a:ext cx="0" cy="0"/>
          <a:chOff x="0" y="0"/>
          <a:chExt cx="0" cy="0"/>
        </a:xfrm>
      </p:grpSpPr>
      <p:sp>
        <p:nvSpPr>
          <p:cNvPr id="56" name="Google Shape;56;p13"/>
          <p:cNvSpPr txBox="1"/>
          <p:nvPr>
            <p:ph type="title"/>
          </p:nvPr>
        </p:nvSpPr>
        <p:spPr>
          <a:xfrm>
            <a:off x="916225" y="24438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7" name="Google Shape;57;p13"/>
          <p:cNvSpPr txBox="1"/>
          <p:nvPr>
            <p:ph idx="1" type="subTitle"/>
          </p:nvPr>
        </p:nvSpPr>
        <p:spPr>
          <a:xfrm>
            <a:off x="786275" y="1909450"/>
            <a:ext cx="21012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58" name="Google Shape;58;p13"/>
          <p:cNvSpPr txBox="1"/>
          <p:nvPr>
            <p:ph idx="2" type="title"/>
          </p:nvPr>
        </p:nvSpPr>
        <p:spPr>
          <a:xfrm>
            <a:off x="6298374" y="24438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9" name="Google Shape;59;p13"/>
          <p:cNvSpPr txBox="1"/>
          <p:nvPr>
            <p:ph idx="3" type="subTitle"/>
          </p:nvPr>
        </p:nvSpPr>
        <p:spPr>
          <a:xfrm>
            <a:off x="6080425" y="19094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0" name="Google Shape;60;p13"/>
          <p:cNvSpPr txBox="1"/>
          <p:nvPr>
            <p:ph idx="4" type="title"/>
          </p:nvPr>
        </p:nvSpPr>
        <p:spPr>
          <a:xfrm>
            <a:off x="3607299" y="387276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1" name="Google Shape;61;p13"/>
          <p:cNvSpPr txBox="1"/>
          <p:nvPr>
            <p:ph idx="5" type="subTitle"/>
          </p:nvPr>
        </p:nvSpPr>
        <p:spPr>
          <a:xfrm>
            <a:off x="3389350" y="33322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2" name="Google Shape;62;p13"/>
          <p:cNvSpPr txBox="1"/>
          <p:nvPr>
            <p:ph idx="6" type="title"/>
          </p:nvPr>
        </p:nvSpPr>
        <p:spPr>
          <a:xfrm>
            <a:off x="3607299" y="24438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3" name="Google Shape;63;p13"/>
          <p:cNvSpPr txBox="1"/>
          <p:nvPr>
            <p:ph idx="7" type="subTitle"/>
          </p:nvPr>
        </p:nvSpPr>
        <p:spPr>
          <a:xfrm>
            <a:off x="3389350" y="19094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4" name="Google Shape;64;p13"/>
          <p:cNvSpPr txBox="1"/>
          <p:nvPr>
            <p:ph idx="8" type="title"/>
          </p:nvPr>
        </p:nvSpPr>
        <p:spPr>
          <a:xfrm>
            <a:off x="916225" y="387276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5" name="Google Shape;65;p13"/>
          <p:cNvSpPr txBox="1"/>
          <p:nvPr>
            <p:ph idx="9" type="subTitle"/>
          </p:nvPr>
        </p:nvSpPr>
        <p:spPr>
          <a:xfrm>
            <a:off x="786325" y="3332250"/>
            <a:ext cx="21012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6" name="Google Shape;66;p13"/>
          <p:cNvSpPr txBox="1"/>
          <p:nvPr>
            <p:ph idx="13" type="title"/>
          </p:nvPr>
        </p:nvSpPr>
        <p:spPr>
          <a:xfrm>
            <a:off x="6495924" y="3872763"/>
            <a:ext cx="14463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7" name="Google Shape;67;p13"/>
          <p:cNvSpPr txBox="1"/>
          <p:nvPr>
            <p:ph idx="14" type="subTitle"/>
          </p:nvPr>
        </p:nvSpPr>
        <p:spPr>
          <a:xfrm>
            <a:off x="6080425" y="33322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8" name="Google Shape;68;p13"/>
          <p:cNvSpPr txBox="1"/>
          <p:nvPr>
            <p:ph idx="15"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14"/>
          <p:cNvSpPr txBox="1"/>
          <p:nvPr>
            <p:ph type="title"/>
          </p:nvPr>
        </p:nvSpPr>
        <p:spPr>
          <a:xfrm>
            <a:off x="2422250" y="1418700"/>
            <a:ext cx="4299600" cy="230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15"/>
          <p:cNvSpPr txBox="1"/>
          <p:nvPr>
            <p:ph type="title"/>
          </p:nvPr>
        </p:nvSpPr>
        <p:spPr>
          <a:xfrm>
            <a:off x="4634135" y="1434600"/>
            <a:ext cx="3532800" cy="22743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6"/>
          <p:cNvSpPr txBox="1"/>
          <p:nvPr>
            <p:ph hasCustomPrompt="1" type="title"/>
          </p:nvPr>
        </p:nvSpPr>
        <p:spPr>
          <a:xfrm>
            <a:off x="311700" y="2062500"/>
            <a:ext cx="8520600" cy="111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6"/>
          <p:cNvSpPr txBox="1"/>
          <p:nvPr>
            <p:ph idx="1" type="body"/>
          </p:nvPr>
        </p:nvSpPr>
        <p:spPr>
          <a:xfrm>
            <a:off x="311700" y="3255700"/>
            <a:ext cx="8520600" cy="515400"/>
          </a:xfrm>
          <a:prstGeom prst="rect">
            <a:avLst/>
          </a:prstGeom>
        </p:spPr>
        <p:txBody>
          <a:bodyPr anchorCtr="0" anchor="t" bIns="91425" lIns="91425" spcFirstLastPara="1" rIns="91425" wrap="square" tIns="91425">
            <a:noAutofit/>
          </a:bodyPr>
          <a:lstStyle>
            <a:lvl1pPr indent="-298450" lvl="0" marL="457200" rtl="0" algn="ctr">
              <a:spcBef>
                <a:spcPts val="0"/>
              </a:spcBef>
              <a:spcAft>
                <a:spcPts val="0"/>
              </a:spcAft>
              <a:buSzPts val="1100"/>
              <a:buChar char="●"/>
              <a:defRPr sz="1400"/>
            </a:lvl1pPr>
            <a:lvl2pPr indent="-298450" lvl="1" marL="914400" rtl="0" algn="ctr">
              <a:spcBef>
                <a:spcPts val="0"/>
              </a:spcBef>
              <a:spcAft>
                <a:spcPts val="0"/>
              </a:spcAft>
              <a:buSzPts val="1100"/>
              <a:buChar char="○"/>
              <a:defRPr/>
            </a:lvl2pPr>
            <a:lvl3pPr indent="-298450" lvl="2" marL="1371600" rtl="0" algn="ctr">
              <a:spcBef>
                <a:spcPts val="0"/>
              </a:spcBef>
              <a:spcAft>
                <a:spcPts val="0"/>
              </a:spcAft>
              <a:buSzPts val="1100"/>
              <a:buChar char="■"/>
              <a:defRPr/>
            </a:lvl3pPr>
            <a:lvl4pPr indent="-298450" lvl="3" marL="1828800" rtl="0" algn="ctr">
              <a:spcBef>
                <a:spcPts val="0"/>
              </a:spcBef>
              <a:spcAft>
                <a:spcPts val="0"/>
              </a:spcAft>
              <a:buSzPts val="1100"/>
              <a:buChar char="●"/>
              <a:defRPr/>
            </a:lvl4pPr>
            <a:lvl5pPr indent="-298450" lvl="4" marL="2286000" rtl="0" algn="ctr">
              <a:spcBef>
                <a:spcPts val="0"/>
              </a:spcBef>
              <a:spcAft>
                <a:spcPts val="0"/>
              </a:spcAft>
              <a:buSzPts val="1100"/>
              <a:buChar char="○"/>
              <a:defRPr/>
            </a:lvl5pPr>
            <a:lvl6pPr indent="-298450" lvl="5" marL="2743200" rtl="0" algn="ctr">
              <a:spcBef>
                <a:spcPts val="0"/>
              </a:spcBef>
              <a:spcAft>
                <a:spcPts val="0"/>
              </a:spcAft>
              <a:buSzPts val="1100"/>
              <a:buChar char="■"/>
              <a:defRPr/>
            </a:lvl6pPr>
            <a:lvl7pPr indent="-298450" lvl="6" marL="3200400" rtl="0" algn="ctr">
              <a:spcBef>
                <a:spcPts val="0"/>
              </a:spcBef>
              <a:spcAft>
                <a:spcPts val="0"/>
              </a:spcAft>
              <a:buSzPts val="1100"/>
              <a:buChar char="●"/>
              <a:defRPr/>
            </a:lvl7pPr>
            <a:lvl8pPr indent="-298450" lvl="7" marL="3657600" rtl="0" algn="ctr">
              <a:spcBef>
                <a:spcPts val="0"/>
              </a:spcBef>
              <a:spcAft>
                <a:spcPts val="0"/>
              </a:spcAft>
              <a:buSzPts val="1100"/>
              <a:buChar char="○"/>
              <a:defRPr/>
            </a:lvl8pPr>
            <a:lvl9pPr indent="-298450" lvl="8" marL="4114800" rtl="0" algn="ctr">
              <a:spcBef>
                <a:spcPts val="0"/>
              </a:spcBef>
              <a:spcAft>
                <a:spcPts val="0"/>
              </a:spcAft>
              <a:buSzPts val="11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2">
    <p:spTree>
      <p:nvGrpSpPr>
        <p:cNvPr id="76" name="Shape 76"/>
        <p:cNvGrpSpPr/>
        <p:nvPr/>
      </p:nvGrpSpPr>
      <p:grpSpPr>
        <a:xfrm>
          <a:off x="0" y="0"/>
          <a:ext cx="0" cy="0"/>
          <a:chOff x="0" y="0"/>
          <a:chExt cx="0" cy="0"/>
        </a:xfrm>
      </p:grpSpPr>
      <p:sp>
        <p:nvSpPr>
          <p:cNvPr id="77" name="Google Shape;77;p17"/>
          <p:cNvSpPr txBox="1"/>
          <p:nvPr>
            <p:ph idx="1" type="subTitle"/>
          </p:nvPr>
        </p:nvSpPr>
        <p:spPr>
          <a:xfrm>
            <a:off x="6006000" y="2320225"/>
            <a:ext cx="20061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lvl1pPr>
            <a:lvl2pPr lvl="1" rtl="0">
              <a:lnSpc>
                <a:spcPct val="100000"/>
              </a:lnSpc>
              <a:spcBef>
                <a:spcPts val="0"/>
              </a:spcBef>
              <a:spcAft>
                <a:spcPts val="0"/>
              </a:spcAft>
              <a:buNone/>
              <a:defRPr sz="1200"/>
            </a:lvl2pPr>
            <a:lvl3pPr lvl="2" rtl="0">
              <a:lnSpc>
                <a:spcPct val="100000"/>
              </a:lnSpc>
              <a:spcBef>
                <a:spcPts val="0"/>
              </a:spcBef>
              <a:spcAft>
                <a:spcPts val="0"/>
              </a:spcAft>
              <a:buNone/>
              <a:defRPr sz="1200"/>
            </a:lvl3pPr>
            <a:lvl4pPr lvl="3" rtl="0">
              <a:lnSpc>
                <a:spcPct val="100000"/>
              </a:lnSpc>
              <a:spcBef>
                <a:spcPts val="0"/>
              </a:spcBef>
              <a:spcAft>
                <a:spcPts val="0"/>
              </a:spcAft>
              <a:buNone/>
              <a:defRPr sz="1200"/>
            </a:lvl4pPr>
            <a:lvl5pPr lvl="4" rtl="0">
              <a:lnSpc>
                <a:spcPct val="100000"/>
              </a:lnSpc>
              <a:spcBef>
                <a:spcPts val="0"/>
              </a:spcBef>
              <a:spcAft>
                <a:spcPts val="0"/>
              </a:spcAft>
              <a:buNone/>
              <a:defRPr sz="1200"/>
            </a:lvl5pPr>
            <a:lvl6pPr lvl="5" rtl="0">
              <a:lnSpc>
                <a:spcPct val="100000"/>
              </a:lnSpc>
              <a:spcBef>
                <a:spcPts val="0"/>
              </a:spcBef>
              <a:spcAft>
                <a:spcPts val="0"/>
              </a:spcAft>
              <a:buNone/>
              <a:defRPr sz="1200"/>
            </a:lvl6pPr>
            <a:lvl7pPr lvl="6" rtl="0">
              <a:lnSpc>
                <a:spcPct val="100000"/>
              </a:lnSpc>
              <a:spcBef>
                <a:spcPts val="0"/>
              </a:spcBef>
              <a:spcAft>
                <a:spcPts val="0"/>
              </a:spcAft>
              <a:buNone/>
              <a:defRPr sz="1200"/>
            </a:lvl7pPr>
            <a:lvl8pPr lvl="7" rtl="0">
              <a:lnSpc>
                <a:spcPct val="100000"/>
              </a:lnSpc>
              <a:spcBef>
                <a:spcPts val="0"/>
              </a:spcBef>
              <a:spcAft>
                <a:spcPts val="0"/>
              </a:spcAft>
              <a:buNone/>
              <a:defRPr sz="1200"/>
            </a:lvl8pPr>
            <a:lvl9pPr lvl="8" rtl="0">
              <a:lnSpc>
                <a:spcPct val="100000"/>
              </a:lnSpc>
              <a:spcBef>
                <a:spcPts val="0"/>
              </a:spcBef>
              <a:spcAft>
                <a:spcPts val="0"/>
              </a:spcAft>
              <a:buNone/>
              <a:defRPr sz="1200"/>
            </a:lvl9pPr>
          </a:lstStyle>
          <a:p/>
        </p:txBody>
      </p:sp>
      <p:sp>
        <p:nvSpPr>
          <p:cNvPr id="78" name="Google Shape;78;p17"/>
          <p:cNvSpPr txBox="1"/>
          <p:nvPr>
            <p:ph idx="2" type="subTitle"/>
          </p:nvPr>
        </p:nvSpPr>
        <p:spPr>
          <a:xfrm>
            <a:off x="6006000" y="3478616"/>
            <a:ext cx="20061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lvl1pPr>
            <a:lvl2pPr lvl="1" rtl="0">
              <a:lnSpc>
                <a:spcPct val="100000"/>
              </a:lnSpc>
              <a:spcBef>
                <a:spcPts val="0"/>
              </a:spcBef>
              <a:spcAft>
                <a:spcPts val="0"/>
              </a:spcAft>
              <a:buNone/>
              <a:defRPr sz="1200"/>
            </a:lvl2pPr>
            <a:lvl3pPr lvl="2" rtl="0">
              <a:lnSpc>
                <a:spcPct val="100000"/>
              </a:lnSpc>
              <a:spcBef>
                <a:spcPts val="0"/>
              </a:spcBef>
              <a:spcAft>
                <a:spcPts val="0"/>
              </a:spcAft>
              <a:buNone/>
              <a:defRPr sz="1200"/>
            </a:lvl3pPr>
            <a:lvl4pPr lvl="3" rtl="0">
              <a:lnSpc>
                <a:spcPct val="100000"/>
              </a:lnSpc>
              <a:spcBef>
                <a:spcPts val="0"/>
              </a:spcBef>
              <a:spcAft>
                <a:spcPts val="0"/>
              </a:spcAft>
              <a:buNone/>
              <a:defRPr sz="1200"/>
            </a:lvl4pPr>
            <a:lvl5pPr lvl="4" rtl="0">
              <a:lnSpc>
                <a:spcPct val="100000"/>
              </a:lnSpc>
              <a:spcBef>
                <a:spcPts val="0"/>
              </a:spcBef>
              <a:spcAft>
                <a:spcPts val="0"/>
              </a:spcAft>
              <a:buNone/>
              <a:defRPr sz="1200"/>
            </a:lvl5pPr>
            <a:lvl6pPr lvl="5" rtl="0">
              <a:lnSpc>
                <a:spcPct val="100000"/>
              </a:lnSpc>
              <a:spcBef>
                <a:spcPts val="0"/>
              </a:spcBef>
              <a:spcAft>
                <a:spcPts val="0"/>
              </a:spcAft>
              <a:buNone/>
              <a:defRPr sz="1200"/>
            </a:lvl6pPr>
            <a:lvl7pPr lvl="6" rtl="0">
              <a:lnSpc>
                <a:spcPct val="100000"/>
              </a:lnSpc>
              <a:spcBef>
                <a:spcPts val="0"/>
              </a:spcBef>
              <a:spcAft>
                <a:spcPts val="0"/>
              </a:spcAft>
              <a:buNone/>
              <a:defRPr sz="1200"/>
            </a:lvl7pPr>
            <a:lvl8pPr lvl="7" rtl="0">
              <a:lnSpc>
                <a:spcPct val="100000"/>
              </a:lnSpc>
              <a:spcBef>
                <a:spcPts val="0"/>
              </a:spcBef>
              <a:spcAft>
                <a:spcPts val="0"/>
              </a:spcAft>
              <a:buNone/>
              <a:defRPr sz="1200"/>
            </a:lvl8pPr>
            <a:lvl9pPr lvl="8" rtl="0">
              <a:lnSpc>
                <a:spcPct val="100000"/>
              </a:lnSpc>
              <a:spcBef>
                <a:spcPts val="0"/>
              </a:spcBef>
              <a:spcAft>
                <a:spcPts val="0"/>
              </a:spcAft>
              <a:buNone/>
              <a:defRPr sz="1200"/>
            </a:lvl9pPr>
          </a:lstStyle>
          <a:p/>
        </p:txBody>
      </p:sp>
      <p:sp>
        <p:nvSpPr>
          <p:cNvPr id="79" name="Google Shape;79;p17"/>
          <p:cNvSpPr txBox="1"/>
          <p:nvPr>
            <p:ph hasCustomPrompt="1" type="title"/>
          </p:nvPr>
        </p:nvSpPr>
        <p:spPr>
          <a:xfrm>
            <a:off x="6006000" y="1954025"/>
            <a:ext cx="1235400" cy="479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2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0" name="Google Shape;80;p17"/>
          <p:cNvSpPr txBox="1"/>
          <p:nvPr>
            <p:ph hasCustomPrompt="1" idx="3" type="title"/>
          </p:nvPr>
        </p:nvSpPr>
        <p:spPr>
          <a:xfrm>
            <a:off x="6006000" y="3100474"/>
            <a:ext cx="1235400" cy="479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2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1" name="Google Shape;81;p17"/>
          <p:cNvSpPr txBox="1"/>
          <p:nvPr>
            <p:ph idx="4"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2" name="Shape 82"/>
        <p:cNvGrpSpPr/>
        <p:nvPr/>
      </p:nvGrpSpPr>
      <p:grpSpPr>
        <a:xfrm>
          <a:off x="0" y="0"/>
          <a:ext cx="0" cy="0"/>
          <a:chOff x="0" y="0"/>
          <a:chExt cx="0" cy="0"/>
        </a:xfrm>
      </p:grpSpPr>
      <p:sp>
        <p:nvSpPr>
          <p:cNvPr id="83" name="Google Shape;83;p18"/>
          <p:cNvSpPr txBox="1"/>
          <p:nvPr>
            <p:ph idx="1" type="subTitle"/>
          </p:nvPr>
        </p:nvSpPr>
        <p:spPr>
          <a:xfrm flipH="1">
            <a:off x="5584135" y="2904500"/>
            <a:ext cx="1701300" cy="445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Anton"/>
              <a:buNone/>
              <a:defRPr sz="1800">
                <a:latin typeface="Anton"/>
                <a:ea typeface="Anton"/>
                <a:cs typeface="Anton"/>
                <a:sym typeface="Anton"/>
              </a:defRPr>
            </a:lvl1pPr>
            <a:lvl2pPr lvl="1" rtl="0" algn="ctr">
              <a:lnSpc>
                <a:spcPct val="100000"/>
              </a:lnSpc>
              <a:spcBef>
                <a:spcPts val="0"/>
              </a:spcBef>
              <a:spcAft>
                <a:spcPts val="0"/>
              </a:spcAft>
              <a:buSzPts val="1400"/>
              <a:buFont typeface="Anton"/>
              <a:buNone/>
              <a:defRPr b="1" sz="1400">
                <a:latin typeface="Anton"/>
                <a:ea typeface="Anton"/>
                <a:cs typeface="Anton"/>
                <a:sym typeface="Anton"/>
              </a:defRPr>
            </a:lvl2pPr>
            <a:lvl3pPr lvl="2" rtl="0" algn="ctr">
              <a:lnSpc>
                <a:spcPct val="100000"/>
              </a:lnSpc>
              <a:spcBef>
                <a:spcPts val="0"/>
              </a:spcBef>
              <a:spcAft>
                <a:spcPts val="0"/>
              </a:spcAft>
              <a:buSzPts val="1400"/>
              <a:buFont typeface="Anton"/>
              <a:buNone/>
              <a:defRPr b="1" sz="1400">
                <a:latin typeface="Anton"/>
                <a:ea typeface="Anton"/>
                <a:cs typeface="Anton"/>
                <a:sym typeface="Anton"/>
              </a:defRPr>
            </a:lvl3pPr>
            <a:lvl4pPr lvl="3" rtl="0" algn="ctr">
              <a:lnSpc>
                <a:spcPct val="100000"/>
              </a:lnSpc>
              <a:spcBef>
                <a:spcPts val="0"/>
              </a:spcBef>
              <a:spcAft>
                <a:spcPts val="0"/>
              </a:spcAft>
              <a:buSzPts val="1400"/>
              <a:buFont typeface="Anton"/>
              <a:buNone/>
              <a:defRPr b="1" sz="1400">
                <a:latin typeface="Anton"/>
                <a:ea typeface="Anton"/>
                <a:cs typeface="Anton"/>
                <a:sym typeface="Anton"/>
              </a:defRPr>
            </a:lvl4pPr>
            <a:lvl5pPr lvl="4" rtl="0" algn="ctr">
              <a:lnSpc>
                <a:spcPct val="100000"/>
              </a:lnSpc>
              <a:spcBef>
                <a:spcPts val="0"/>
              </a:spcBef>
              <a:spcAft>
                <a:spcPts val="0"/>
              </a:spcAft>
              <a:buSzPts val="1400"/>
              <a:buFont typeface="Anton"/>
              <a:buNone/>
              <a:defRPr b="1" sz="1400">
                <a:latin typeface="Anton"/>
                <a:ea typeface="Anton"/>
                <a:cs typeface="Anton"/>
                <a:sym typeface="Anton"/>
              </a:defRPr>
            </a:lvl5pPr>
            <a:lvl6pPr lvl="5" rtl="0" algn="ctr">
              <a:lnSpc>
                <a:spcPct val="100000"/>
              </a:lnSpc>
              <a:spcBef>
                <a:spcPts val="0"/>
              </a:spcBef>
              <a:spcAft>
                <a:spcPts val="0"/>
              </a:spcAft>
              <a:buSzPts val="1400"/>
              <a:buFont typeface="Anton"/>
              <a:buNone/>
              <a:defRPr b="1" sz="1400">
                <a:latin typeface="Anton"/>
                <a:ea typeface="Anton"/>
                <a:cs typeface="Anton"/>
                <a:sym typeface="Anton"/>
              </a:defRPr>
            </a:lvl6pPr>
            <a:lvl7pPr lvl="6" rtl="0" algn="ctr">
              <a:lnSpc>
                <a:spcPct val="100000"/>
              </a:lnSpc>
              <a:spcBef>
                <a:spcPts val="0"/>
              </a:spcBef>
              <a:spcAft>
                <a:spcPts val="0"/>
              </a:spcAft>
              <a:buSzPts val="1400"/>
              <a:buFont typeface="Anton"/>
              <a:buNone/>
              <a:defRPr b="1" sz="1400">
                <a:latin typeface="Anton"/>
                <a:ea typeface="Anton"/>
                <a:cs typeface="Anton"/>
                <a:sym typeface="Anton"/>
              </a:defRPr>
            </a:lvl7pPr>
            <a:lvl8pPr lvl="7" rtl="0" algn="ctr">
              <a:lnSpc>
                <a:spcPct val="100000"/>
              </a:lnSpc>
              <a:spcBef>
                <a:spcPts val="0"/>
              </a:spcBef>
              <a:spcAft>
                <a:spcPts val="0"/>
              </a:spcAft>
              <a:buSzPts val="1400"/>
              <a:buFont typeface="Anton"/>
              <a:buNone/>
              <a:defRPr b="1" sz="1400">
                <a:latin typeface="Anton"/>
                <a:ea typeface="Anton"/>
                <a:cs typeface="Anton"/>
                <a:sym typeface="Anton"/>
              </a:defRPr>
            </a:lvl8pPr>
            <a:lvl9pPr lvl="8" rtl="0" algn="ctr">
              <a:lnSpc>
                <a:spcPct val="100000"/>
              </a:lnSpc>
              <a:spcBef>
                <a:spcPts val="0"/>
              </a:spcBef>
              <a:spcAft>
                <a:spcPts val="0"/>
              </a:spcAft>
              <a:buSzPts val="1400"/>
              <a:buFont typeface="Anton"/>
              <a:buNone/>
              <a:defRPr b="1" sz="1400">
                <a:latin typeface="Anton"/>
                <a:ea typeface="Anton"/>
                <a:cs typeface="Anton"/>
                <a:sym typeface="Anton"/>
              </a:defRPr>
            </a:lvl9pPr>
          </a:lstStyle>
          <a:p/>
        </p:txBody>
      </p:sp>
      <p:sp>
        <p:nvSpPr>
          <p:cNvPr id="84" name="Google Shape;84;p18"/>
          <p:cNvSpPr txBox="1"/>
          <p:nvPr>
            <p:ph idx="2" type="subTitle"/>
          </p:nvPr>
        </p:nvSpPr>
        <p:spPr>
          <a:xfrm flipH="1">
            <a:off x="5079300" y="3229525"/>
            <a:ext cx="2711100" cy="73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85" name="Google Shape;85;p18"/>
          <p:cNvSpPr txBox="1"/>
          <p:nvPr>
            <p:ph idx="3" type="subTitle"/>
          </p:nvPr>
        </p:nvSpPr>
        <p:spPr>
          <a:xfrm flipH="1">
            <a:off x="1858635" y="2904500"/>
            <a:ext cx="1701300" cy="445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Anton"/>
              <a:buNone/>
              <a:defRPr sz="1800">
                <a:latin typeface="Anton"/>
                <a:ea typeface="Anton"/>
                <a:cs typeface="Anton"/>
                <a:sym typeface="Anton"/>
              </a:defRPr>
            </a:lvl1pPr>
            <a:lvl2pPr lvl="1" rtl="0" algn="ctr">
              <a:lnSpc>
                <a:spcPct val="100000"/>
              </a:lnSpc>
              <a:spcBef>
                <a:spcPts val="0"/>
              </a:spcBef>
              <a:spcAft>
                <a:spcPts val="0"/>
              </a:spcAft>
              <a:buSzPts val="1400"/>
              <a:buFont typeface="Anton"/>
              <a:buNone/>
              <a:defRPr b="1" sz="1400">
                <a:latin typeface="Anton"/>
                <a:ea typeface="Anton"/>
                <a:cs typeface="Anton"/>
                <a:sym typeface="Anton"/>
              </a:defRPr>
            </a:lvl2pPr>
            <a:lvl3pPr lvl="2" rtl="0" algn="ctr">
              <a:lnSpc>
                <a:spcPct val="100000"/>
              </a:lnSpc>
              <a:spcBef>
                <a:spcPts val="0"/>
              </a:spcBef>
              <a:spcAft>
                <a:spcPts val="0"/>
              </a:spcAft>
              <a:buSzPts val="1400"/>
              <a:buFont typeface="Anton"/>
              <a:buNone/>
              <a:defRPr b="1" sz="1400">
                <a:latin typeface="Anton"/>
                <a:ea typeface="Anton"/>
                <a:cs typeface="Anton"/>
                <a:sym typeface="Anton"/>
              </a:defRPr>
            </a:lvl3pPr>
            <a:lvl4pPr lvl="3" rtl="0" algn="ctr">
              <a:lnSpc>
                <a:spcPct val="100000"/>
              </a:lnSpc>
              <a:spcBef>
                <a:spcPts val="0"/>
              </a:spcBef>
              <a:spcAft>
                <a:spcPts val="0"/>
              </a:spcAft>
              <a:buSzPts val="1400"/>
              <a:buFont typeface="Anton"/>
              <a:buNone/>
              <a:defRPr b="1" sz="1400">
                <a:latin typeface="Anton"/>
                <a:ea typeface="Anton"/>
                <a:cs typeface="Anton"/>
                <a:sym typeface="Anton"/>
              </a:defRPr>
            </a:lvl4pPr>
            <a:lvl5pPr lvl="4" rtl="0" algn="ctr">
              <a:lnSpc>
                <a:spcPct val="100000"/>
              </a:lnSpc>
              <a:spcBef>
                <a:spcPts val="0"/>
              </a:spcBef>
              <a:spcAft>
                <a:spcPts val="0"/>
              </a:spcAft>
              <a:buSzPts val="1400"/>
              <a:buFont typeface="Anton"/>
              <a:buNone/>
              <a:defRPr b="1" sz="1400">
                <a:latin typeface="Anton"/>
                <a:ea typeface="Anton"/>
                <a:cs typeface="Anton"/>
                <a:sym typeface="Anton"/>
              </a:defRPr>
            </a:lvl5pPr>
            <a:lvl6pPr lvl="5" rtl="0" algn="ctr">
              <a:lnSpc>
                <a:spcPct val="100000"/>
              </a:lnSpc>
              <a:spcBef>
                <a:spcPts val="0"/>
              </a:spcBef>
              <a:spcAft>
                <a:spcPts val="0"/>
              </a:spcAft>
              <a:buSzPts val="1400"/>
              <a:buFont typeface="Anton"/>
              <a:buNone/>
              <a:defRPr b="1" sz="1400">
                <a:latin typeface="Anton"/>
                <a:ea typeface="Anton"/>
                <a:cs typeface="Anton"/>
                <a:sym typeface="Anton"/>
              </a:defRPr>
            </a:lvl6pPr>
            <a:lvl7pPr lvl="6" rtl="0" algn="ctr">
              <a:lnSpc>
                <a:spcPct val="100000"/>
              </a:lnSpc>
              <a:spcBef>
                <a:spcPts val="0"/>
              </a:spcBef>
              <a:spcAft>
                <a:spcPts val="0"/>
              </a:spcAft>
              <a:buSzPts val="1400"/>
              <a:buFont typeface="Anton"/>
              <a:buNone/>
              <a:defRPr b="1" sz="1400">
                <a:latin typeface="Anton"/>
                <a:ea typeface="Anton"/>
                <a:cs typeface="Anton"/>
                <a:sym typeface="Anton"/>
              </a:defRPr>
            </a:lvl7pPr>
            <a:lvl8pPr lvl="7" rtl="0" algn="ctr">
              <a:lnSpc>
                <a:spcPct val="100000"/>
              </a:lnSpc>
              <a:spcBef>
                <a:spcPts val="0"/>
              </a:spcBef>
              <a:spcAft>
                <a:spcPts val="0"/>
              </a:spcAft>
              <a:buSzPts val="1400"/>
              <a:buFont typeface="Anton"/>
              <a:buNone/>
              <a:defRPr b="1" sz="1400">
                <a:latin typeface="Anton"/>
                <a:ea typeface="Anton"/>
                <a:cs typeface="Anton"/>
                <a:sym typeface="Anton"/>
              </a:defRPr>
            </a:lvl8pPr>
            <a:lvl9pPr lvl="8" rtl="0" algn="ctr">
              <a:lnSpc>
                <a:spcPct val="100000"/>
              </a:lnSpc>
              <a:spcBef>
                <a:spcPts val="0"/>
              </a:spcBef>
              <a:spcAft>
                <a:spcPts val="0"/>
              </a:spcAft>
              <a:buSzPts val="1400"/>
              <a:buFont typeface="Anton"/>
              <a:buNone/>
              <a:defRPr b="1" sz="1400">
                <a:latin typeface="Anton"/>
                <a:ea typeface="Anton"/>
                <a:cs typeface="Anton"/>
                <a:sym typeface="Anton"/>
              </a:defRPr>
            </a:lvl9pPr>
          </a:lstStyle>
          <a:p/>
        </p:txBody>
      </p:sp>
      <p:sp>
        <p:nvSpPr>
          <p:cNvPr id="86" name="Google Shape;86;p18"/>
          <p:cNvSpPr txBox="1"/>
          <p:nvPr>
            <p:ph idx="4" type="subTitle"/>
          </p:nvPr>
        </p:nvSpPr>
        <p:spPr>
          <a:xfrm flipH="1">
            <a:off x="1353800" y="3229525"/>
            <a:ext cx="2711100" cy="73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87" name="Google Shape;87;p18"/>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1">
    <p:spTree>
      <p:nvGrpSpPr>
        <p:cNvPr id="88" name="Shape 88"/>
        <p:cNvGrpSpPr/>
        <p:nvPr/>
      </p:nvGrpSpPr>
      <p:grpSpPr>
        <a:xfrm>
          <a:off x="0" y="0"/>
          <a:ext cx="0" cy="0"/>
          <a:chOff x="0" y="0"/>
          <a:chExt cx="0" cy="0"/>
        </a:xfrm>
      </p:grpSpPr>
      <p:sp>
        <p:nvSpPr>
          <p:cNvPr id="89" name="Google Shape;89;p19"/>
          <p:cNvSpPr txBox="1"/>
          <p:nvPr>
            <p:ph type="ctrTitle"/>
          </p:nvPr>
        </p:nvSpPr>
        <p:spPr>
          <a:xfrm>
            <a:off x="2562175" y="725400"/>
            <a:ext cx="4020000" cy="1462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3F3F3"/>
              </a:buClr>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0" name="Google Shape;90;p19"/>
          <p:cNvSpPr txBox="1"/>
          <p:nvPr>
            <p:ph idx="1" type="subTitle"/>
          </p:nvPr>
        </p:nvSpPr>
        <p:spPr>
          <a:xfrm>
            <a:off x="2561975" y="2225200"/>
            <a:ext cx="4020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1" name="Google Shape;91;p19"/>
          <p:cNvSpPr txBox="1"/>
          <p:nvPr/>
        </p:nvSpPr>
        <p:spPr>
          <a:xfrm>
            <a:off x="2813425" y="3796475"/>
            <a:ext cx="3517500" cy="5694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900">
                <a:solidFill>
                  <a:schemeClr val="lt2"/>
                </a:solidFill>
                <a:latin typeface="Fira Sans Condensed Light"/>
                <a:ea typeface="Fira Sans Condensed Light"/>
                <a:cs typeface="Fira Sans Condensed Light"/>
                <a:sym typeface="Fira Sans Condensed Light"/>
              </a:rPr>
              <a:t>CREDITS: This presentation template was created by </a:t>
            </a:r>
            <a:r>
              <a:rPr b="1" lang="en" sz="900">
                <a:solidFill>
                  <a:schemeClr val="lt2"/>
                </a:solidFill>
                <a:uFill>
                  <a:noFill/>
                </a:uFill>
                <a:latin typeface="Fira Sans Condensed"/>
                <a:ea typeface="Fira Sans Condensed"/>
                <a:cs typeface="Fira Sans Condensed"/>
                <a:sym typeface="Fira Sans Condensed"/>
                <a:hlinkClick r:id="rId2">
                  <a:extLst>
                    <a:ext uri="{A12FA001-AC4F-418D-AE19-62706E023703}">
                      <ahyp:hlinkClr val="tx"/>
                    </a:ext>
                  </a:extLst>
                </a:hlinkClick>
              </a:rPr>
              <a:t>Slidesgo</a:t>
            </a:r>
            <a:r>
              <a:rPr lang="en" sz="900">
                <a:solidFill>
                  <a:schemeClr val="lt2"/>
                </a:solidFill>
                <a:latin typeface="Fira Sans Condensed Light"/>
                <a:ea typeface="Fira Sans Condensed Light"/>
                <a:cs typeface="Fira Sans Condensed Light"/>
                <a:sym typeface="Fira Sans Condensed Light"/>
              </a:rPr>
              <a:t>, including icons by </a:t>
            </a:r>
            <a:r>
              <a:rPr b="1" lang="en" sz="900">
                <a:solidFill>
                  <a:schemeClr val="lt2"/>
                </a:solidFill>
                <a:uFill>
                  <a:noFill/>
                </a:uFill>
                <a:latin typeface="Fira Sans Condensed"/>
                <a:ea typeface="Fira Sans Condensed"/>
                <a:cs typeface="Fira Sans Condensed"/>
                <a:sym typeface="Fira Sans Condensed"/>
                <a:hlinkClick r:id="rId3">
                  <a:extLst>
                    <a:ext uri="{A12FA001-AC4F-418D-AE19-62706E023703}">
                      <ahyp:hlinkClr val="tx"/>
                    </a:ext>
                  </a:extLst>
                </a:hlinkClick>
              </a:rPr>
              <a:t>Flaticon</a:t>
            </a:r>
            <a:r>
              <a:rPr lang="en" sz="900">
                <a:solidFill>
                  <a:schemeClr val="lt2"/>
                </a:solidFill>
                <a:latin typeface="Fira Sans Condensed Light"/>
                <a:ea typeface="Fira Sans Condensed Light"/>
                <a:cs typeface="Fira Sans Condensed Light"/>
                <a:sym typeface="Fira Sans Condensed Light"/>
              </a:rPr>
              <a:t>, and infographics &amp; images by </a:t>
            </a:r>
            <a:r>
              <a:rPr b="1" lang="en" sz="900">
                <a:solidFill>
                  <a:schemeClr val="lt2"/>
                </a:solidFill>
                <a:uFill>
                  <a:noFill/>
                </a:uFill>
                <a:latin typeface="Fira Sans Condensed"/>
                <a:ea typeface="Fira Sans Condensed"/>
                <a:cs typeface="Fira Sans Condensed"/>
                <a:sym typeface="Fira Sans Condensed"/>
                <a:hlinkClick r:id="rId4">
                  <a:extLst>
                    <a:ext uri="{A12FA001-AC4F-418D-AE19-62706E023703}">
                      <ahyp:hlinkClr val="tx"/>
                    </a:ext>
                  </a:extLst>
                </a:hlinkClick>
              </a:rPr>
              <a:t>Freepik</a:t>
            </a:r>
            <a:r>
              <a:rPr lang="en" sz="900">
                <a:solidFill>
                  <a:schemeClr val="lt2"/>
                </a:solidFill>
                <a:latin typeface="Fira Sans Condensed Light"/>
                <a:ea typeface="Fira Sans Condensed Light"/>
                <a:cs typeface="Fira Sans Condensed Light"/>
                <a:sym typeface="Fira Sans Condensed Light"/>
              </a:rPr>
              <a:t>. </a:t>
            </a:r>
            <a:endParaRPr sz="900">
              <a:solidFill>
                <a:schemeClr val="lt2"/>
              </a:solidFill>
              <a:latin typeface="Fira Sans Condensed Light"/>
              <a:ea typeface="Fira Sans Condensed Light"/>
              <a:cs typeface="Fira Sans Condensed Light"/>
              <a:sym typeface="Fira Sans Condensed Light"/>
            </a:endParaRPr>
          </a:p>
          <a:p>
            <a:pPr indent="0" lvl="0" marL="0" rtl="0" algn="ctr">
              <a:spcBef>
                <a:spcPts val="300"/>
              </a:spcBef>
              <a:spcAft>
                <a:spcPts val="0"/>
              </a:spcAft>
              <a:buNone/>
            </a:pPr>
            <a:r>
              <a:t/>
            </a:r>
            <a:endParaRPr sz="900">
              <a:solidFill>
                <a:schemeClr val="lt2"/>
              </a:solidFill>
              <a:latin typeface="Fira Sans Condensed Light"/>
              <a:ea typeface="Fira Sans Condensed Light"/>
              <a:cs typeface="Fira Sans Condensed Light"/>
              <a:sym typeface="Fira Sans Condensed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2" name="Shape 92"/>
        <p:cNvGrpSpPr/>
        <p:nvPr/>
      </p:nvGrpSpPr>
      <p:grpSpPr>
        <a:xfrm>
          <a:off x="0" y="0"/>
          <a:ext cx="0" cy="0"/>
          <a:chOff x="0" y="0"/>
          <a:chExt cx="0" cy="0"/>
        </a:xfrm>
      </p:grpSpPr>
      <p:sp>
        <p:nvSpPr>
          <p:cNvPr id="93" name="Google Shape;93;p20"/>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94" name="Google Shape;94;p20"/>
          <p:cNvSpPr txBox="1"/>
          <p:nvPr/>
        </p:nvSpPr>
        <p:spPr>
          <a:xfrm>
            <a:off x="406581" y="273845"/>
            <a:ext cx="7096500" cy="10722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u="none">
              <a:solidFill>
                <a:schemeClr val="lt1"/>
              </a:solidFill>
              <a:latin typeface="Helvetica Neue"/>
              <a:ea typeface="Helvetica Neue"/>
              <a:cs typeface="Helvetica Neue"/>
              <a:sym typeface="Helvetica Neue"/>
            </a:endParaRPr>
          </a:p>
        </p:txBody>
      </p:sp>
      <p:sp>
        <p:nvSpPr>
          <p:cNvPr id="95" name="Google Shape;95;p20"/>
          <p:cNvSpPr/>
          <p:nvPr>
            <p:ph idx="2" type="chart"/>
          </p:nvPr>
        </p:nvSpPr>
        <p:spPr>
          <a:xfrm>
            <a:off x="406581" y="1454922"/>
            <a:ext cx="8472600" cy="3038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720000" y="1139150"/>
            <a:ext cx="4404000" cy="25905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7200">
                <a:latin typeface="Anton"/>
                <a:ea typeface="Anton"/>
                <a:cs typeface="Anton"/>
                <a:sym typeface="Anton"/>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3"/>
          <p:cNvSpPr txBox="1"/>
          <p:nvPr>
            <p:ph idx="1" type="subTitle"/>
          </p:nvPr>
        </p:nvSpPr>
        <p:spPr>
          <a:xfrm>
            <a:off x="720000" y="3585075"/>
            <a:ext cx="3384900" cy="43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400">
                <a:latin typeface="Advent Pro Light"/>
                <a:ea typeface="Advent Pro Light"/>
                <a:cs typeface="Advent Pro Light"/>
                <a:sym typeface="Advent Pr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4"/>
          <p:cNvSpPr txBox="1"/>
          <p:nvPr>
            <p:ph idx="1" type="body"/>
          </p:nvPr>
        </p:nvSpPr>
        <p:spPr>
          <a:xfrm>
            <a:off x="720000" y="1152475"/>
            <a:ext cx="7704000" cy="3416400"/>
          </a:xfrm>
          <a:prstGeom prst="rect">
            <a:avLst/>
          </a:prstGeom>
          <a:solidFill>
            <a:srgbClr val="FFFFFF">
              <a:alpha val="45090"/>
            </a:srgbClr>
          </a:solidFill>
        </p:spPr>
        <p:txBody>
          <a:bodyPr anchorCtr="0" anchor="t" bIns="91425" lIns="91425" spcFirstLastPara="1" rIns="91425" wrap="square" tIns="91425">
            <a:noAutofit/>
          </a:bodyPr>
          <a:lstStyle>
            <a:lvl1pPr indent="-298450" lvl="0" marL="457200" rtl="0">
              <a:lnSpc>
                <a:spcPct val="100000"/>
              </a:lnSpc>
              <a:spcBef>
                <a:spcPts val="0"/>
              </a:spcBef>
              <a:spcAft>
                <a:spcPts val="0"/>
              </a:spcAft>
              <a:buClr>
                <a:srgbClr val="434343"/>
              </a:buClr>
              <a:buSzPts val="1100"/>
              <a:buAutoNum type="arabicPeriod"/>
              <a:defRPr sz="1300">
                <a:solidFill>
                  <a:srgbClr val="F3F3F3"/>
                </a:solidFill>
              </a:defRPr>
            </a:lvl1pPr>
            <a:lvl2pPr indent="-298450" lvl="1" marL="914400" rtl="0">
              <a:spcBef>
                <a:spcPts val="0"/>
              </a:spcBef>
              <a:spcAft>
                <a:spcPts val="0"/>
              </a:spcAft>
              <a:buClr>
                <a:srgbClr val="000000"/>
              </a:buClr>
              <a:buSzPts val="1100"/>
              <a:buAutoNum type="alphaLcPeriod"/>
              <a:defRPr sz="1200"/>
            </a:lvl2pPr>
            <a:lvl3pPr indent="-298450" lvl="2" marL="1371600" rtl="0">
              <a:spcBef>
                <a:spcPts val="0"/>
              </a:spcBef>
              <a:spcAft>
                <a:spcPts val="0"/>
              </a:spcAft>
              <a:buClr>
                <a:srgbClr val="000000"/>
              </a:buClr>
              <a:buSzPts val="1100"/>
              <a:buAutoNum type="romanLcPeriod"/>
              <a:defRPr sz="1200"/>
            </a:lvl3pPr>
            <a:lvl4pPr indent="-298450" lvl="3" marL="1828800" rtl="0">
              <a:spcBef>
                <a:spcPts val="0"/>
              </a:spcBef>
              <a:spcAft>
                <a:spcPts val="0"/>
              </a:spcAft>
              <a:buClr>
                <a:srgbClr val="000000"/>
              </a:buClr>
              <a:buSzPts val="1100"/>
              <a:buAutoNum type="arabicPeriod"/>
              <a:defRPr sz="1200"/>
            </a:lvl4pPr>
            <a:lvl5pPr indent="-298450" lvl="4" marL="2286000" rtl="0">
              <a:spcBef>
                <a:spcPts val="0"/>
              </a:spcBef>
              <a:spcAft>
                <a:spcPts val="0"/>
              </a:spcAft>
              <a:buClr>
                <a:srgbClr val="000000"/>
              </a:buClr>
              <a:buSzPts val="1100"/>
              <a:buAutoNum type="alphaLcPeriod"/>
              <a:defRPr sz="1200"/>
            </a:lvl5pPr>
            <a:lvl6pPr indent="-298450" lvl="5" marL="2743200" rtl="0">
              <a:spcBef>
                <a:spcPts val="0"/>
              </a:spcBef>
              <a:spcAft>
                <a:spcPts val="0"/>
              </a:spcAft>
              <a:buClr>
                <a:srgbClr val="000000"/>
              </a:buClr>
              <a:buSzPts val="1100"/>
              <a:buAutoNum type="romanLcPeriod"/>
              <a:defRPr sz="1200"/>
            </a:lvl6pPr>
            <a:lvl7pPr indent="-298450" lvl="6" marL="3200400" rtl="0">
              <a:spcBef>
                <a:spcPts val="0"/>
              </a:spcBef>
              <a:spcAft>
                <a:spcPts val="0"/>
              </a:spcAft>
              <a:buClr>
                <a:srgbClr val="000000"/>
              </a:buClr>
              <a:buSzPts val="1100"/>
              <a:buAutoNum type="arabicPeriod"/>
              <a:defRPr sz="1200"/>
            </a:lvl7pPr>
            <a:lvl8pPr indent="-298450" lvl="7" marL="3657600" rtl="0">
              <a:spcBef>
                <a:spcPts val="0"/>
              </a:spcBef>
              <a:spcAft>
                <a:spcPts val="0"/>
              </a:spcAft>
              <a:buClr>
                <a:srgbClr val="000000"/>
              </a:buClr>
              <a:buSzPts val="1100"/>
              <a:buAutoNum type="alphaLcPeriod"/>
              <a:defRPr sz="1200"/>
            </a:lvl8pPr>
            <a:lvl9pPr indent="-298450" lvl="8" marL="4114800" rtl="0">
              <a:spcBef>
                <a:spcPts val="0"/>
              </a:spcBef>
              <a:spcAft>
                <a:spcPts val="0"/>
              </a:spcAft>
              <a:buClr>
                <a:srgbClr val="000000"/>
              </a:buClr>
              <a:buSzPts val="1100"/>
              <a:buAutoNum type="romanLcPeriod"/>
              <a:defRPr sz="1200"/>
            </a:lvl9pPr>
          </a:lstStyle>
          <a:p/>
        </p:txBody>
      </p:sp>
      <p:sp>
        <p:nvSpPr>
          <p:cNvPr id="14" name="Google Shape;14;p4"/>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
    <p:spTree>
      <p:nvGrpSpPr>
        <p:cNvPr id="15" name="Shape 15"/>
        <p:cNvGrpSpPr/>
        <p:nvPr/>
      </p:nvGrpSpPr>
      <p:grpSpPr>
        <a:xfrm>
          <a:off x="0" y="0"/>
          <a:ext cx="0" cy="0"/>
          <a:chOff x="0" y="0"/>
          <a:chExt cx="0" cy="0"/>
        </a:xfrm>
      </p:grpSpPr>
      <p:sp>
        <p:nvSpPr>
          <p:cNvPr id="16" name="Google Shape;16;p5"/>
          <p:cNvSpPr txBox="1"/>
          <p:nvPr>
            <p:ph type="title"/>
          </p:nvPr>
        </p:nvSpPr>
        <p:spPr>
          <a:xfrm>
            <a:off x="1511713" y="1452625"/>
            <a:ext cx="2339100" cy="421500"/>
          </a:xfrm>
          <a:prstGeom prst="rect">
            <a:avLst/>
          </a:prstGeom>
          <a:noFill/>
          <a:ln>
            <a:noFill/>
          </a:ln>
        </p:spPr>
        <p:txBody>
          <a:bodyPr anchorCtr="0" anchor="ctr" bIns="0" lIns="0" spcFirstLastPara="1" rIns="0" wrap="square" tIns="0">
            <a:noAutofit/>
          </a:bodyPr>
          <a:lstStyle>
            <a:lvl1pPr lvl="0" rtl="0">
              <a:spcBef>
                <a:spcPts val="0"/>
              </a:spcBef>
              <a:spcAft>
                <a:spcPts val="0"/>
              </a:spcAft>
              <a:buSzPts val="1400"/>
              <a:buNone/>
              <a:defRPr i="0" sz="24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17" name="Google Shape;17;p5"/>
          <p:cNvSpPr txBox="1"/>
          <p:nvPr>
            <p:ph idx="1" type="subTitle"/>
          </p:nvPr>
        </p:nvSpPr>
        <p:spPr>
          <a:xfrm>
            <a:off x="1511712" y="1779575"/>
            <a:ext cx="2339100" cy="64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8" name="Google Shape;18;p5"/>
          <p:cNvSpPr txBox="1"/>
          <p:nvPr>
            <p:ph idx="2" type="title"/>
          </p:nvPr>
        </p:nvSpPr>
        <p:spPr>
          <a:xfrm>
            <a:off x="4845487" y="1455263"/>
            <a:ext cx="2339100" cy="421500"/>
          </a:xfrm>
          <a:prstGeom prst="rect">
            <a:avLst/>
          </a:prstGeom>
          <a:noFill/>
          <a:ln>
            <a:noFill/>
          </a:ln>
        </p:spPr>
        <p:txBody>
          <a:bodyPr anchorCtr="0" anchor="ctr" bIns="0" lIns="0" spcFirstLastPara="1" rIns="0" wrap="square" tIns="0">
            <a:noAutofit/>
          </a:bodyPr>
          <a:lstStyle>
            <a:lvl1pPr lvl="0" marR="72000" rtl="0">
              <a:spcBef>
                <a:spcPts val="0"/>
              </a:spcBef>
              <a:spcAft>
                <a:spcPts val="0"/>
              </a:spcAft>
              <a:buSzPts val="1400"/>
              <a:buNone/>
              <a:defRPr i="0" sz="2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9" name="Google Shape;19;p5"/>
          <p:cNvSpPr txBox="1"/>
          <p:nvPr>
            <p:ph idx="3" type="subTitle"/>
          </p:nvPr>
        </p:nvSpPr>
        <p:spPr>
          <a:xfrm>
            <a:off x="4845487" y="1782238"/>
            <a:ext cx="2339100" cy="64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0" name="Google Shape;20;p5"/>
          <p:cNvSpPr txBox="1"/>
          <p:nvPr>
            <p:ph idx="4" type="title"/>
          </p:nvPr>
        </p:nvSpPr>
        <p:spPr>
          <a:xfrm>
            <a:off x="2768313" y="2877450"/>
            <a:ext cx="2339100" cy="421500"/>
          </a:xfrm>
          <a:prstGeom prst="rect">
            <a:avLst/>
          </a:prstGeom>
          <a:noFill/>
          <a:ln>
            <a:noFill/>
          </a:ln>
        </p:spPr>
        <p:txBody>
          <a:bodyPr anchorCtr="0" anchor="ctr" bIns="0" lIns="0" spcFirstLastPara="1" rIns="0" wrap="square" tIns="0">
            <a:noAutofit/>
          </a:bodyPr>
          <a:lstStyle>
            <a:lvl1pPr lvl="0" rtl="0">
              <a:spcBef>
                <a:spcPts val="0"/>
              </a:spcBef>
              <a:spcAft>
                <a:spcPts val="0"/>
              </a:spcAft>
              <a:buSzPts val="1400"/>
              <a:buNone/>
              <a:defRPr i="0" sz="24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1" name="Google Shape;21;p5"/>
          <p:cNvSpPr txBox="1"/>
          <p:nvPr>
            <p:ph idx="5" type="subTitle"/>
          </p:nvPr>
        </p:nvSpPr>
        <p:spPr>
          <a:xfrm>
            <a:off x="2768312" y="3204400"/>
            <a:ext cx="2339100" cy="644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22" name="Google Shape;22;p5"/>
          <p:cNvSpPr txBox="1"/>
          <p:nvPr>
            <p:ph idx="6" type="title"/>
          </p:nvPr>
        </p:nvSpPr>
        <p:spPr>
          <a:xfrm>
            <a:off x="6100575" y="2878082"/>
            <a:ext cx="2339100" cy="421500"/>
          </a:xfrm>
          <a:prstGeom prst="rect">
            <a:avLst/>
          </a:prstGeom>
          <a:noFill/>
          <a:ln>
            <a:noFill/>
          </a:ln>
        </p:spPr>
        <p:txBody>
          <a:bodyPr anchorCtr="0" anchor="ctr" bIns="0" lIns="0" spcFirstLastPara="1" rIns="0" wrap="square" tIns="0">
            <a:noAutofit/>
          </a:bodyPr>
          <a:lstStyle>
            <a:lvl1pPr lvl="0" marR="72000" rtl="0">
              <a:spcBef>
                <a:spcPts val="0"/>
              </a:spcBef>
              <a:spcAft>
                <a:spcPts val="0"/>
              </a:spcAft>
              <a:buSzPts val="1400"/>
              <a:buNone/>
              <a:defRPr i="0" sz="2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3" name="Google Shape;23;p5"/>
          <p:cNvSpPr txBox="1"/>
          <p:nvPr>
            <p:ph idx="7" type="subTitle"/>
          </p:nvPr>
        </p:nvSpPr>
        <p:spPr>
          <a:xfrm>
            <a:off x="6100575" y="3205057"/>
            <a:ext cx="2339100" cy="644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24" name="Google Shape;24;p5"/>
          <p:cNvSpPr txBox="1"/>
          <p:nvPr>
            <p:ph hasCustomPrompt="1" idx="8" type="title"/>
          </p:nvPr>
        </p:nvSpPr>
        <p:spPr>
          <a:xfrm>
            <a:off x="1959337" y="3164300"/>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5" name="Google Shape;25;p5"/>
          <p:cNvSpPr txBox="1"/>
          <p:nvPr>
            <p:ph hasCustomPrompt="1" idx="9" type="title"/>
          </p:nvPr>
        </p:nvSpPr>
        <p:spPr>
          <a:xfrm>
            <a:off x="704337" y="1730350"/>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6" name="Google Shape;26;p5"/>
          <p:cNvSpPr txBox="1"/>
          <p:nvPr>
            <p:ph hasCustomPrompt="1" idx="13" type="title"/>
          </p:nvPr>
        </p:nvSpPr>
        <p:spPr>
          <a:xfrm>
            <a:off x="5304000" y="3183632"/>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7" name="Google Shape;27;p5"/>
          <p:cNvSpPr txBox="1"/>
          <p:nvPr>
            <p:ph hasCustomPrompt="1" idx="14" type="title"/>
          </p:nvPr>
        </p:nvSpPr>
        <p:spPr>
          <a:xfrm>
            <a:off x="4048912" y="1719213"/>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6"/>
          <p:cNvSpPr txBox="1"/>
          <p:nvPr>
            <p:ph idx="1" type="subTitle"/>
          </p:nvPr>
        </p:nvSpPr>
        <p:spPr>
          <a:xfrm>
            <a:off x="2487163" y="1434600"/>
            <a:ext cx="3367800" cy="227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 name="Google Shape;30;p6"/>
          <p:cNvSpPr txBox="1"/>
          <p:nvPr>
            <p:ph type="title"/>
          </p:nvPr>
        </p:nvSpPr>
        <p:spPr>
          <a:xfrm>
            <a:off x="6530228" y="1434600"/>
            <a:ext cx="1967100" cy="22743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sp>
        <p:nvSpPr>
          <p:cNvPr id="32" name="Google Shape;32;p7"/>
          <p:cNvSpPr txBox="1"/>
          <p:nvPr>
            <p:ph type="title"/>
          </p:nvPr>
        </p:nvSpPr>
        <p:spPr>
          <a:xfrm>
            <a:off x="720100" y="1706850"/>
            <a:ext cx="2759700" cy="1729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45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
    <p:spTree>
      <p:nvGrpSpPr>
        <p:cNvPr id="33" name="Shape 33"/>
        <p:cNvGrpSpPr/>
        <p:nvPr/>
      </p:nvGrpSpPr>
      <p:grpSpPr>
        <a:xfrm>
          <a:off x="0" y="0"/>
          <a:ext cx="0" cy="0"/>
          <a:chOff x="0" y="0"/>
          <a:chExt cx="0" cy="0"/>
        </a:xfrm>
      </p:grpSpPr>
      <p:sp>
        <p:nvSpPr>
          <p:cNvPr id="34" name="Google Shape;34;p8"/>
          <p:cNvSpPr txBox="1"/>
          <p:nvPr>
            <p:ph idx="1" type="subTitle"/>
          </p:nvPr>
        </p:nvSpPr>
        <p:spPr>
          <a:xfrm>
            <a:off x="969788" y="2630150"/>
            <a:ext cx="2213100" cy="109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35" name="Google Shape;35;p8"/>
          <p:cNvSpPr txBox="1"/>
          <p:nvPr>
            <p:ph idx="2" type="subTitle"/>
          </p:nvPr>
        </p:nvSpPr>
        <p:spPr>
          <a:xfrm>
            <a:off x="5961113" y="2630150"/>
            <a:ext cx="2213100" cy="109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36" name="Google Shape;36;p8"/>
          <p:cNvSpPr txBox="1"/>
          <p:nvPr>
            <p:ph idx="3" type="subTitle"/>
          </p:nvPr>
        </p:nvSpPr>
        <p:spPr>
          <a:xfrm>
            <a:off x="3465013" y="2630150"/>
            <a:ext cx="2213100" cy="109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37" name="Google Shape;37;p8"/>
          <p:cNvSpPr txBox="1"/>
          <p:nvPr>
            <p:ph type="title"/>
          </p:nvPr>
        </p:nvSpPr>
        <p:spPr>
          <a:xfrm>
            <a:off x="960113" y="3723950"/>
            <a:ext cx="1539300" cy="4017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i="0"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8" name="Google Shape;38;p8"/>
          <p:cNvSpPr txBox="1"/>
          <p:nvPr>
            <p:ph idx="4" type="title"/>
          </p:nvPr>
        </p:nvSpPr>
        <p:spPr>
          <a:xfrm>
            <a:off x="6628688" y="3723950"/>
            <a:ext cx="1539300" cy="4017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i="0"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9" name="Google Shape;39;p8"/>
          <p:cNvSpPr txBox="1"/>
          <p:nvPr>
            <p:ph idx="5" type="title"/>
          </p:nvPr>
        </p:nvSpPr>
        <p:spPr>
          <a:xfrm>
            <a:off x="3805336" y="3723950"/>
            <a:ext cx="1539300" cy="4017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i="0"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0" name="Google Shape;40;p8"/>
          <p:cNvSpPr txBox="1"/>
          <p:nvPr>
            <p:ph idx="6"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txBox="1"/>
          <p:nvPr>
            <p:ph type="title"/>
          </p:nvPr>
        </p:nvSpPr>
        <p:spPr>
          <a:xfrm>
            <a:off x="522825" y="971850"/>
            <a:ext cx="3787800" cy="3199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3" name="Google Shape;43;p9"/>
          <p:cNvSpPr txBox="1"/>
          <p:nvPr>
            <p:ph idx="1" type="subTitle"/>
          </p:nvPr>
        </p:nvSpPr>
        <p:spPr>
          <a:xfrm>
            <a:off x="4799950" y="1954200"/>
            <a:ext cx="19401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4" name="Google Shape;44;p9"/>
          <p:cNvSpPr txBox="1"/>
          <p:nvPr>
            <p:ph hasCustomPrompt="1" idx="2" type="title"/>
          </p:nvPr>
        </p:nvSpPr>
        <p:spPr>
          <a:xfrm>
            <a:off x="4849170" y="1001125"/>
            <a:ext cx="2026800" cy="18147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4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2">
    <p:spTree>
      <p:nvGrpSpPr>
        <p:cNvPr id="45" name="Shape 45"/>
        <p:cNvGrpSpPr/>
        <p:nvPr/>
      </p:nvGrpSpPr>
      <p:grpSpPr>
        <a:xfrm>
          <a:off x="0" y="0"/>
          <a:ext cx="0" cy="0"/>
          <a:chOff x="0" y="0"/>
          <a:chExt cx="0" cy="0"/>
        </a:xfrm>
      </p:grpSpPr>
      <p:sp>
        <p:nvSpPr>
          <p:cNvPr id="46" name="Google Shape;46;p10"/>
          <p:cNvSpPr txBox="1"/>
          <p:nvPr>
            <p:ph idx="1" type="subTitle"/>
          </p:nvPr>
        </p:nvSpPr>
        <p:spPr>
          <a:xfrm>
            <a:off x="1725925" y="1894325"/>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47" name="Google Shape;47;p10"/>
          <p:cNvSpPr txBox="1"/>
          <p:nvPr>
            <p:ph idx="2" type="subTitle"/>
          </p:nvPr>
        </p:nvSpPr>
        <p:spPr>
          <a:xfrm>
            <a:off x="5803499" y="1894325"/>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48" name="Google Shape;48;p10"/>
          <p:cNvSpPr txBox="1"/>
          <p:nvPr>
            <p:ph idx="3" type="subTitle"/>
          </p:nvPr>
        </p:nvSpPr>
        <p:spPr>
          <a:xfrm>
            <a:off x="1725925" y="3491450"/>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49" name="Google Shape;49;p10"/>
          <p:cNvSpPr txBox="1"/>
          <p:nvPr>
            <p:ph idx="4" type="subTitle"/>
          </p:nvPr>
        </p:nvSpPr>
        <p:spPr>
          <a:xfrm>
            <a:off x="5803499" y="3491450"/>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50" name="Google Shape;50;p10"/>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7" name="Google Shape;7;p1"/>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drive.google.com/file/d/1UHbe91SQ0E80N6MwCfdmKTqQ-0qfx_R0/view"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hyperlink" Target="http://drive.google.com/file/d/1UHF9c1PoqRpS6tzXREeKlcaA8a6mAsd_/view" TargetMode="External"/><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hyperlink" Target="http://drive.google.com/file/d/1rdxFVa33qVp95NpdZzNavysffV8eWtnE/view" TargetMode="External"/><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hyperlink" Target="http://drive.google.com/file/d/1RG926jpEXsmd0T-8H0Kvo2z61T2tZiWy/view" TargetMode="External"/><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drive.google.com/file/d/1aKpOE_vBjB_mZDOmVGaUr5XAnzv_G1Vy/view" TargetMode="External"/><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hyperlink" Target="http://drive.google.com/file/d/1FQTCptLftP6Cr98LFbTin4Lyh_BZ5LLj/view" TargetMode="External"/><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hyperlink" Target="http://drive.google.com/file/d/1G0g6vN5UPnTSFffKfXvP7ovt1zJ9JvOc/view" TargetMode="External"/><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hyperlink" Target="http://drive.google.com/file/d/14MCLtwbmQVRIqxahBaM27uARrAG5GpW0/view" TargetMode="External"/><Relationship Id="rId7"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14.png"/><Relationship Id="rId6" Type="http://schemas.openxmlformats.org/officeDocument/2006/relationships/hyperlink" Target="http://drive.google.com/file/d/14Nq6uBcZf_hR0CN0JuPhWNzMyO03-H6R/view" TargetMode="External"/><Relationship Id="rId7"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hyperlink" Target="http://drive.google.com/file/d/14Pejpc_r2Y0P3LzdJgS3a6fERAQRm7kc/view" TargetMode="External"/><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hyperlink" Target="http://drive.google.com/file/d/14TxVYpWNVcea7SYPrmArSaKNWE3psedo/view" TargetMode="External"/><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drive.google.com/file/d/1U_IjgFZ7hzIbO-LBDmpnF6SKvB3jv0xx/view" TargetMode="External"/><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hyperlink" Target="http://drive.google.com/file/d/14Vdqz_RXDw7em8dA28Nf6GXmmyJX9VS6/view" TargetMode="External"/><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hyperlink" Target="http://drive.google.com/file/d/14ZKMpeNYtEBiUzasnd99O86u7_FBPR3P/view" TargetMode="External"/><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hyperlink" Target="http://drive.google.com/file/d/14oT_WD6m7t52kh4x3HrP7M_0wToLxGWI/view" TargetMode="External"/><Relationship Id="rId7"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hyperlink" Target="http://drive.google.com/file/d/14oz7-hroPjzFSsgX0E5fqcVIUu7vWZam/view" TargetMode="External"/><Relationship Id="rId6"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0.gif"/><Relationship Id="rId6" Type="http://schemas.openxmlformats.org/officeDocument/2006/relationships/hyperlink" Target="http://drive.google.com/file/d/14pzJWYT7xG4FAwGjd56L4z2u80ObuHZQ/view" TargetMode="External"/><Relationship Id="rId7"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hyperlink" Target="http://drive.google.com/file/d/14qRipB0lpNn2Z8r_uUU_US6Aun58mOTs/view" TargetMode="External"/><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35.png"/><Relationship Id="rId5" Type="http://schemas.openxmlformats.org/officeDocument/2006/relationships/hyperlink" Target="http://drive.google.com/file/d/15EfCNhq6-QJ9CowxcwAKo8po7VWV_WgY/view" TargetMode="External"/><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hyperlink" Target="http://drive.google.com/file/d/18NqWsj6mounqWKnHWeNKlQsWMIB5mTMq/view" TargetMode="External"/><Relationship Id="rId7"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hyperlink" Target="http://drive.google.com/file/d/1oLB9JsqwsZSFoKSGKGm6Xcpi2TrZaUhu/view" TargetMode="External"/><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hyperlink" Target="http://drive.google.com/file/d/1IDLZZNUCyRsyZ6rnSCFpH2u7aOogJ8_5/view" TargetMode="External"/><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drive.google.com/file/d/1URjRdw2IR77RaPEF5n-ecpDz8sckL1-c/view" TargetMode="External"/><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hyperlink" Target="http://drive.google.com/file/d/1WdepQg3SxKH-YjCERkFJKsugIOph-21w/view" TargetMode="External"/><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hyperlink" Target="http://drive.google.com/file/d/1TU_of0UeaFUQ3ZgQYNefIU87S_pzhtWz/view" TargetMode="External"/><Relationship Id="rId6"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30.png"/><Relationship Id="rId5" Type="http://schemas.openxmlformats.org/officeDocument/2006/relationships/hyperlink" Target="http://drive.google.com/file/d/1lMnD88CD6LVRL19XcHHLv42QHE4AW_ww/view" TargetMode="External"/><Relationship Id="rId6"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hyperlink" Target="http://drive.google.com/file/d/1AWwo9FCX-H4AxuKEFWC-AT3A9GqQsISJ/view" TargetMode="External"/><Relationship Id="rId7"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hyperlink" Target="http://drive.google.com/file/d/1z2z6I1iYECKT3ku6uPChJdbbrNY8w6SM/view" TargetMode="External"/><Relationship Id="rId6"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hyperlink" Target="http://drive.google.com/file/d/1NUOSMF0rMOS0LIEium2oRYoPsZd-f6G2/view" TargetMode="External"/><Relationship Id="rId7"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hyperlink" Target="http://drive.google.com/file/d/1xOFUCRaYjt42AMm0qVU-ymlzI38m1WVl/view" TargetMode="External"/><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45.png"/><Relationship Id="rId5" Type="http://schemas.openxmlformats.org/officeDocument/2006/relationships/hyperlink" Target="http://drive.google.com/file/d/1iWGpP7HvLXuTlssduuSWr_wiz9udsU1q/view" TargetMode="External"/><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hyperlink" Target="http://drive.google.com/file/d/1UOAfJuwuHqladz95L68tK8DebrE57Kb-/view" TargetMode="External"/><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hyperlink" Target="http://drive.google.com/file/d/1UwiBTT9bes3otbARCvG_z5sETBaqnKPC/view" TargetMode="External"/><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drive.google.com/file/d/1UdnRnGMkTs8sZvqQd-5b9rwrzlZiS8JO/view" TargetMode="External"/><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49.png"/><Relationship Id="rId5" Type="http://schemas.openxmlformats.org/officeDocument/2006/relationships/image" Target="../media/image40.png"/><Relationship Id="rId6" Type="http://schemas.openxmlformats.org/officeDocument/2006/relationships/hyperlink" Target="http://drive.google.com/file/d/1Unhqw061e9pLVlyoVH1AcezSpvdxfq8a/view" TargetMode="External"/><Relationship Id="rId7"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41.png"/><Relationship Id="rId5" Type="http://schemas.openxmlformats.org/officeDocument/2006/relationships/hyperlink" Target="http://drive.google.com/file/d/1UMX-vL02Mp86fykJBqBtGaVtfyCnO7F9/view" TargetMode="External"/><Relationship Id="rId6"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hyperlink" Target="http://drive.google.com/file/d/1UhRNIBMCWSGKg81RPRrJsTn0ATbe4Cfe/view" TargetMode="External"/><Relationship Id="rId6"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hyperlink" Target="http://drive.google.com/file/d/1VCnk5QHhdy5L-MarsxZaBC4enD-iEWCA/view" TargetMode="External"/><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48.png"/><Relationship Id="rId5" Type="http://schemas.openxmlformats.org/officeDocument/2006/relationships/hyperlink" Target="http://drive.google.com/file/d/15h0kofMqn4hhITMgxgL5ye5VowbuHEpO/view" TargetMode="External"/><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drive.google.com/file/d/1ULmYI7FzlKDDz0lstWsvM3iIH-P55tIW/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hyperlink" Target="http://drive.google.com/file/d/1Uj46M-YeajdiqTgQ8ZgIYdKux78w3aDY/view" TargetMode="External"/><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hyperlink" Target="http://drive.google.com/file/d/1V7hqVdwr3hSJz2IaxJ3P-UCFQEy4vENN/view" TargetMode="External"/><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drive.google.com/file/d/1V4nADZNecI_s9HLeedj17qr2gu21YJbp/view" TargetMode="External"/><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hyperlink" Target="http://drive.google.com/file/d/1V4X3OPKBlbU85jD6u3H_qK6Z-LrLEQb3/view" TargetMode="External"/><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99" name="Shape 99"/>
        <p:cNvGrpSpPr/>
        <p:nvPr/>
      </p:nvGrpSpPr>
      <p:grpSpPr>
        <a:xfrm>
          <a:off x="0" y="0"/>
          <a:ext cx="0" cy="0"/>
          <a:chOff x="0" y="0"/>
          <a:chExt cx="0" cy="0"/>
        </a:xfrm>
      </p:grpSpPr>
      <p:sp>
        <p:nvSpPr>
          <p:cNvPr id="100" name="Google Shape;100;p21"/>
          <p:cNvSpPr txBox="1"/>
          <p:nvPr>
            <p:ph type="ctrTitle"/>
          </p:nvPr>
        </p:nvSpPr>
        <p:spPr>
          <a:xfrm>
            <a:off x="215400" y="1151250"/>
            <a:ext cx="8713200" cy="102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solidFill>
                  <a:schemeClr val="dk1"/>
                </a:solidFill>
              </a:rPr>
              <a:t>Autonomous Mobile Vehicle</a:t>
            </a:r>
            <a:endParaRPr sz="6000">
              <a:solidFill>
                <a:schemeClr val="dk1"/>
              </a:solidFill>
            </a:endParaRPr>
          </a:p>
        </p:txBody>
      </p:sp>
      <p:sp>
        <p:nvSpPr>
          <p:cNvPr id="101" name="Google Shape;101;p21"/>
          <p:cNvSpPr txBox="1"/>
          <p:nvPr>
            <p:ph idx="1" type="subTitle"/>
          </p:nvPr>
        </p:nvSpPr>
        <p:spPr>
          <a:xfrm>
            <a:off x="311700" y="21754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440"/>
              <a:buNone/>
            </a:pPr>
            <a:r>
              <a:rPr lang="en" sz="2100"/>
              <a:t>Group 12</a:t>
            </a:r>
            <a:endParaRPr sz="2100"/>
          </a:p>
          <a:p>
            <a:pPr indent="0" lvl="0" marL="0" rtl="0" algn="ctr">
              <a:spcBef>
                <a:spcPts val="0"/>
              </a:spcBef>
              <a:spcAft>
                <a:spcPts val="0"/>
              </a:spcAft>
              <a:buSzPts val="440"/>
              <a:buNone/>
            </a:pPr>
            <a:r>
              <a:rPr lang="en" sz="2100"/>
              <a:t>Devon Wilkerson - CpE</a:t>
            </a:r>
            <a:endParaRPr sz="2100"/>
          </a:p>
          <a:p>
            <a:pPr indent="0" lvl="0" marL="0" rtl="0" algn="ctr">
              <a:spcBef>
                <a:spcPts val="0"/>
              </a:spcBef>
              <a:spcAft>
                <a:spcPts val="0"/>
              </a:spcAft>
              <a:buSzPts val="440"/>
              <a:buNone/>
            </a:pPr>
            <a:r>
              <a:rPr lang="en" sz="2100"/>
              <a:t>Sergio Gonzalez - CpE</a:t>
            </a:r>
            <a:endParaRPr sz="2100"/>
          </a:p>
          <a:p>
            <a:pPr indent="0" lvl="0" marL="0" rtl="0" algn="ctr">
              <a:spcBef>
                <a:spcPts val="0"/>
              </a:spcBef>
              <a:spcAft>
                <a:spcPts val="0"/>
              </a:spcAft>
              <a:buSzPts val="440"/>
              <a:buNone/>
            </a:pPr>
            <a:r>
              <a:rPr lang="en" sz="2100"/>
              <a:t>Kris Choudhury - CpE</a:t>
            </a:r>
            <a:endParaRPr sz="2100"/>
          </a:p>
          <a:p>
            <a:pPr indent="0" lvl="0" marL="0" rtl="0" algn="ctr">
              <a:spcBef>
                <a:spcPts val="0"/>
              </a:spcBef>
              <a:spcAft>
                <a:spcPts val="0"/>
              </a:spcAft>
              <a:buSzPts val="440"/>
              <a:buNone/>
            </a:pPr>
            <a:r>
              <a:rPr lang="en" sz="2100"/>
              <a:t>Benjamin Goerdt - EE</a:t>
            </a:r>
            <a:endParaRPr sz="2100"/>
          </a:p>
        </p:txBody>
      </p:sp>
      <p:pic>
        <p:nvPicPr>
          <p:cNvPr id="102" name="Google Shape;102;p21" title="TitleSlide.mp3">
            <a:hlinkClick r:id="rId3"/>
          </p:cNvPr>
          <p:cNvPicPr preferRelativeResize="0"/>
          <p:nvPr/>
        </p:nvPicPr>
        <p:blipFill>
          <a:blip r:embed="rId4">
            <a:alphaModFix/>
          </a:blip>
          <a:stretch>
            <a:fillRect/>
          </a:stretch>
        </p:blipFill>
        <p:spPr>
          <a:xfrm>
            <a:off x="152400" y="3120450"/>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92" name="Shape 192"/>
        <p:cNvGrpSpPr/>
        <p:nvPr/>
      </p:nvGrpSpPr>
      <p:grpSpPr>
        <a:xfrm>
          <a:off x="0" y="0"/>
          <a:ext cx="0" cy="0"/>
          <a:chOff x="0" y="0"/>
          <a:chExt cx="0" cy="0"/>
        </a:xfrm>
      </p:grpSpPr>
      <p:sp>
        <p:nvSpPr>
          <p:cNvPr id="193" name="Google Shape;193;p3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94" name="Google Shape;194;p3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95" name="Google Shape;195;p3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Vehicle (Power Wheels)</a:t>
            </a:r>
            <a:endParaRPr>
              <a:latin typeface="Helvetica Neue"/>
              <a:ea typeface="Helvetica Neue"/>
              <a:cs typeface="Helvetica Neue"/>
              <a:sym typeface="Helvetica Neue"/>
            </a:endParaRPr>
          </a:p>
        </p:txBody>
      </p:sp>
      <p:sp>
        <p:nvSpPr>
          <p:cNvPr id="196" name="Google Shape;196;p30"/>
          <p:cNvSpPr txBox="1"/>
          <p:nvPr/>
        </p:nvSpPr>
        <p:spPr>
          <a:xfrm>
            <a:off x="257175" y="636500"/>
            <a:ext cx="6416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12V Battery operated power wheels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Includes a remote control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Electronic steering capability</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Replaceable battery</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Room for motor upgrade</a:t>
            </a:r>
            <a:endParaRPr>
              <a:latin typeface="Helvetica Neue"/>
              <a:ea typeface="Helvetica Neue"/>
              <a:cs typeface="Helvetica Neue"/>
              <a:sym typeface="Helvetica Neue"/>
            </a:endParaRPr>
          </a:p>
        </p:txBody>
      </p:sp>
      <p:pic>
        <p:nvPicPr>
          <p:cNvPr id="197" name="Google Shape;197;p30"/>
          <p:cNvPicPr preferRelativeResize="0"/>
          <p:nvPr/>
        </p:nvPicPr>
        <p:blipFill>
          <a:blip r:embed="rId4">
            <a:alphaModFix/>
          </a:blip>
          <a:stretch>
            <a:fillRect/>
          </a:stretch>
        </p:blipFill>
        <p:spPr>
          <a:xfrm>
            <a:off x="4705084" y="1351400"/>
            <a:ext cx="2972115" cy="2524300"/>
          </a:xfrm>
          <a:prstGeom prst="rect">
            <a:avLst/>
          </a:prstGeom>
          <a:noFill/>
          <a:ln>
            <a:noFill/>
          </a:ln>
        </p:spPr>
      </p:pic>
      <p:pic>
        <p:nvPicPr>
          <p:cNvPr id="198" name="Google Shape;198;p30" title="Vehicle.mp3">
            <a:hlinkClick r:id="rId5"/>
          </p:cNvPr>
          <p:cNvPicPr preferRelativeResize="0"/>
          <p:nvPr/>
        </p:nvPicPr>
        <p:blipFill>
          <a:blip r:embed="rId6">
            <a:alphaModFix/>
          </a:blip>
          <a:stretch>
            <a:fillRect/>
          </a:stretch>
        </p:blipFill>
        <p:spPr>
          <a:xfrm>
            <a:off x="152400" y="2912900"/>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03" name="Shape 203"/>
        <p:cNvGrpSpPr/>
        <p:nvPr/>
      </p:nvGrpSpPr>
      <p:grpSpPr>
        <a:xfrm>
          <a:off x="0" y="0"/>
          <a:ext cx="0" cy="0"/>
          <a:chOff x="0" y="0"/>
          <a:chExt cx="0" cy="0"/>
        </a:xfrm>
      </p:grpSpPr>
      <p:sp>
        <p:nvSpPr>
          <p:cNvPr id="204" name="Google Shape;204;p3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05" name="Google Shape;205;p3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06" name="Google Shape;206;p31"/>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Interface (Monitor)</a:t>
            </a:r>
            <a:endParaRPr>
              <a:latin typeface="Helvetica Neue"/>
              <a:ea typeface="Helvetica Neue"/>
              <a:cs typeface="Helvetica Neue"/>
              <a:sym typeface="Helvetica Neue"/>
            </a:endParaRPr>
          </a:p>
        </p:txBody>
      </p:sp>
      <p:sp>
        <p:nvSpPr>
          <p:cNvPr id="207" name="Google Shape;207;p31"/>
          <p:cNvSpPr txBox="1"/>
          <p:nvPr/>
        </p:nvSpPr>
        <p:spPr>
          <a:xfrm>
            <a:off x="257175" y="636500"/>
            <a:ext cx="6416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interface we are using is a Raspberry Pi 7” LCD touchscreen display. The screen will be displaying our node-red UI and allow for the user to interact with it to send GPS coordinates for the vehicle to navigate to, as well as display environmental information.</a:t>
            </a:r>
            <a:endParaRPr>
              <a:latin typeface="Helvetica Neue"/>
              <a:ea typeface="Helvetica Neue"/>
              <a:cs typeface="Helvetica Neue"/>
              <a:sym typeface="Helvetica Neue"/>
            </a:endParaRPr>
          </a:p>
        </p:txBody>
      </p:sp>
      <p:pic>
        <p:nvPicPr>
          <p:cNvPr id="208" name="Google Shape;208;p31"/>
          <p:cNvPicPr preferRelativeResize="0"/>
          <p:nvPr/>
        </p:nvPicPr>
        <p:blipFill>
          <a:blip r:embed="rId4">
            <a:alphaModFix/>
          </a:blip>
          <a:stretch>
            <a:fillRect/>
          </a:stretch>
        </p:blipFill>
        <p:spPr>
          <a:xfrm>
            <a:off x="152400" y="1845250"/>
            <a:ext cx="2920850" cy="2920849"/>
          </a:xfrm>
          <a:prstGeom prst="rect">
            <a:avLst/>
          </a:prstGeom>
          <a:noFill/>
          <a:ln>
            <a:noFill/>
          </a:ln>
        </p:spPr>
      </p:pic>
      <p:pic>
        <p:nvPicPr>
          <p:cNvPr id="209" name="Google Shape;209;p31" title="Touchscreen.mp3">
            <a:hlinkClick r:id="rId5"/>
          </p:cNvPr>
          <p:cNvPicPr preferRelativeResize="0"/>
          <p:nvPr/>
        </p:nvPicPr>
        <p:blipFill>
          <a:blip r:embed="rId6">
            <a:alphaModFix/>
          </a:blip>
          <a:stretch>
            <a:fillRect/>
          </a:stretch>
        </p:blipFill>
        <p:spPr>
          <a:xfrm>
            <a:off x="7481899" y="4168500"/>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14" name="Shape 214"/>
        <p:cNvGrpSpPr/>
        <p:nvPr/>
      </p:nvGrpSpPr>
      <p:grpSpPr>
        <a:xfrm>
          <a:off x="0" y="0"/>
          <a:ext cx="0" cy="0"/>
          <a:chOff x="0" y="0"/>
          <a:chExt cx="0" cy="0"/>
        </a:xfrm>
      </p:grpSpPr>
      <p:sp>
        <p:nvSpPr>
          <p:cNvPr id="215" name="Google Shape;215;p3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16" name="Google Shape;216;p3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17" name="Google Shape;217;p32"/>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UI</a:t>
            </a:r>
            <a:endParaRPr>
              <a:latin typeface="Helvetica Neue"/>
              <a:ea typeface="Helvetica Neue"/>
              <a:cs typeface="Helvetica Neue"/>
              <a:sym typeface="Helvetica Neue"/>
            </a:endParaRPr>
          </a:p>
        </p:txBody>
      </p:sp>
      <p:sp>
        <p:nvSpPr>
          <p:cNvPr id="218" name="Google Shape;218;p32"/>
          <p:cNvSpPr txBox="1"/>
          <p:nvPr/>
        </p:nvSpPr>
        <p:spPr>
          <a:xfrm>
            <a:off x="257175" y="636500"/>
            <a:ext cx="6416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UI will display sensor information such as temperature, oxygen, and many more. The UI will be created using Node-Red hosted on a Raspberry Pi which will receive sensor information and used in different visual components. The UI will also have GPS functionality and send that information to an ROS, for quick navigation.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The UI will also allow users to be able to put in coordinates to use for navigation.</a:t>
            </a:r>
            <a:endParaRPr>
              <a:latin typeface="Helvetica Neue"/>
              <a:ea typeface="Helvetica Neue"/>
              <a:cs typeface="Helvetica Neue"/>
              <a:sym typeface="Helvetica Neue"/>
            </a:endParaRPr>
          </a:p>
        </p:txBody>
      </p:sp>
      <p:pic>
        <p:nvPicPr>
          <p:cNvPr id="219" name="Google Shape;219;p32"/>
          <p:cNvPicPr preferRelativeResize="0"/>
          <p:nvPr/>
        </p:nvPicPr>
        <p:blipFill>
          <a:blip r:embed="rId4">
            <a:alphaModFix/>
          </a:blip>
          <a:stretch>
            <a:fillRect/>
          </a:stretch>
        </p:blipFill>
        <p:spPr>
          <a:xfrm>
            <a:off x="456600" y="3105905"/>
            <a:ext cx="2913750" cy="1638975"/>
          </a:xfrm>
          <a:prstGeom prst="rect">
            <a:avLst/>
          </a:prstGeom>
          <a:noFill/>
          <a:ln>
            <a:noFill/>
          </a:ln>
        </p:spPr>
      </p:pic>
      <p:pic>
        <p:nvPicPr>
          <p:cNvPr id="220" name="Google Shape;220;p32" title="Node-Red UI.mp3">
            <a:hlinkClick r:id="rId5"/>
          </p:cNvPr>
          <p:cNvPicPr preferRelativeResize="0"/>
          <p:nvPr/>
        </p:nvPicPr>
        <p:blipFill>
          <a:blip r:embed="rId6">
            <a:alphaModFix/>
          </a:blip>
          <a:stretch>
            <a:fillRect/>
          </a:stretch>
        </p:blipFill>
        <p:spPr>
          <a:xfrm>
            <a:off x="7341800" y="4201975"/>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p:nvPr>
            <p:ph idx="2" type="chart"/>
          </p:nvPr>
        </p:nvSpPr>
        <p:spPr>
          <a:xfrm>
            <a:off x="406581" y="1454922"/>
            <a:ext cx="8472600" cy="30381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226" name="Google Shape;226;p33"/>
          <p:cNvPicPr preferRelativeResize="0"/>
          <p:nvPr/>
        </p:nvPicPr>
        <p:blipFill>
          <a:blip r:embed="rId3">
            <a:alphaModFix/>
          </a:blip>
          <a:stretch>
            <a:fillRect/>
          </a:stretch>
        </p:blipFill>
        <p:spPr>
          <a:xfrm>
            <a:off x="-51425" y="0"/>
            <a:ext cx="9195424" cy="5143501"/>
          </a:xfrm>
          <a:prstGeom prst="rect">
            <a:avLst/>
          </a:prstGeom>
          <a:noFill/>
          <a:ln>
            <a:noFill/>
          </a:ln>
        </p:spPr>
      </p:pic>
      <p:pic>
        <p:nvPicPr>
          <p:cNvPr id="227" name="Google Shape;227;p33" title="UI Explanation.mp3">
            <a:hlinkClick r:id="rId4"/>
          </p:cNvPr>
          <p:cNvPicPr preferRelativeResize="0"/>
          <p:nvPr/>
        </p:nvPicPr>
        <p:blipFill>
          <a:blip r:embed="rId5">
            <a:alphaModFix/>
          </a:blip>
          <a:stretch>
            <a:fillRect/>
          </a:stretch>
        </p:blipFill>
        <p:spPr>
          <a:xfrm>
            <a:off x="406575" y="4439125"/>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31" name="Shape 231"/>
        <p:cNvGrpSpPr/>
        <p:nvPr/>
      </p:nvGrpSpPr>
      <p:grpSpPr>
        <a:xfrm>
          <a:off x="0" y="0"/>
          <a:ext cx="0" cy="0"/>
          <a:chOff x="0" y="0"/>
          <a:chExt cx="0" cy="0"/>
        </a:xfrm>
      </p:grpSpPr>
      <p:pic>
        <p:nvPicPr>
          <p:cNvPr id="232" name="Google Shape;232;p34"/>
          <p:cNvPicPr preferRelativeResize="0"/>
          <p:nvPr/>
        </p:nvPicPr>
        <p:blipFill>
          <a:blip r:embed="rId3">
            <a:alphaModFix/>
          </a:blip>
          <a:stretch>
            <a:fillRect/>
          </a:stretch>
        </p:blipFill>
        <p:spPr>
          <a:xfrm>
            <a:off x="0" y="-19250"/>
            <a:ext cx="9110425" cy="5181975"/>
          </a:xfrm>
          <a:prstGeom prst="rect">
            <a:avLst/>
          </a:prstGeom>
          <a:noFill/>
          <a:ln>
            <a:noFill/>
          </a:ln>
        </p:spPr>
      </p:pic>
      <p:pic>
        <p:nvPicPr>
          <p:cNvPr id="233" name="Google Shape;233;p34" title="New Map Explanation.mp3">
            <a:hlinkClick r:id="rId4"/>
          </p:cNvPr>
          <p:cNvPicPr preferRelativeResize="0"/>
          <p:nvPr/>
        </p:nvPicPr>
        <p:blipFill>
          <a:blip r:embed="rId5">
            <a:alphaModFix/>
          </a:blip>
          <a:stretch>
            <a:fillRect/>
          </a:stretch>
        </p:blipFill>
        <p:spPr>
          <a:xfrm>
            <a:off x="250125" y="4217100"/>
            <a:ext cx="325025" cy="325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38" name="Shape 238"/>
        <p:cNvGrpSpPr/>
        <p:nvPr/>
      </p:nvGrpSpPr>
      <p:grpSpPr>
        <a:xfrm>
          <a:off x="0" y="0"/>
          <a:ext cx="0" cy="0"/>
          <a:chOff x="0" y="0"/>
          <a:chExt cx="0" cy="0"/>
        </a:xfrm>
      </p:grpSpPr>
      <p:sp>
        <p:nvSpPr>
          <p:cNvPr id="239" name="Google Shape;239;p3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40" name="Google Shape;240;p3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41" name="Google Shape;241;p3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NFC</a:t>
            </a:r>
            <a:endParaRPr>
              <a:latin typeface="Helvetica Neue"/>
              <a:ea typeface="Helvetica Neue"/>
              <a:cs typeface="Helvetica Neue"/>
              <a:sym typeface="Helvetica Neue"/>
            </a:endParaRPr>
          </a:p>
        </p:txBody>
      </p:sp>
      <p:sp>
        <p:nvSpPr>
          <p:cNvPr id="242" name="Google Shape;242;p35"/>
          <p:cNvSpPr txBox="1"/>
          <p:nvPr/>
        </p:nvSpPr>
        <p:spPr>
          <a:xfrm>
            <a:off x="257175" y="636500"/>
            <a:ext cx="6416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For added security, we will be using an NFC sensor to lock the display. The screen will then unlock after interacting with a specific device.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So far, we are looking into creating a phone app in Android Studio or Swift which will send out the appropriate signal to unlock the screen.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Another option we have is to write credentials onto RFID cards which will unlock the screen.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243" name="Google Shape;243;p35"/>
          <p:cNvPicPr preferRelativeResize="0"/>
          <p:nvPr/>
        </p:nvPicPr>
        <p:blipFill>
          <a:blip r:embed="rId4">
            <a:alphaModFix/>
          </a:blip>
          <a:stretch>
            <a:fillRect/>
          </a:stretch>
        </p:blipFill>
        <p:spPr>
          <a:xfrm>
            <a:off x="210275" y="2976200"/>
            <a:ext cx="2584194" cy="1637509"/>
          </a:xfrm>
          <a:prstGeom prst="rect">
            <a:avLst/>
          </a:prstGeom>
          <a:noFill/>
          <a:ln>
            <a:noFill/>
          </a:ln>
        </p:spPr>
      </p:pic>
      <p:pic>
        <p:nvPicPr>
          <p:cNvPr id="244" name="Google Shape;244;p35"/>
          <p:cNvPicPr preferRelativeResize="0"/>
          <p:nvPr/>
        </p:nvPicPr>
        <p:blipFill>
          <a:blip r:embed="rId5">
            <a:alphaModFix/>
          </a:blip>
          <a:stretch>
            <a:fillRect/>
          </a:stretch>
        </p:blipFill>
        <p:spPr>
          <a:xfrm>
            <a:off x="3080545" y="3177302"/>
            <a:ext cx="1254005" cy="1254025"/>
          </a:xfrm>
          <a:prstGeom prst="rect">
            <a:avLst/>
          </a:prstGeom>
          <a:noFill/>
          <a:ln>
            <a:noFill/>
          </a:ln>
        </p:spPr>
      </p:pic>
      <p:pic>
        <p:nvPicPr>
          <p:cNvPr id="245" name="Google Shape;245;p35" title="NFC Explanation.mp3">
            <a:hlinkClick r:id="rId6"/>
          </p:cNvPr>
          <p:cNvPicPr preferRelativeResize="0"/>
          <p:nvPr/>
        </p:nvPicPr>
        <p:blipFill>
          <a:blip r:embed="rId7">
            <a:alphaModFix/>
          </a:blip>
          <a:stretch>
            <a:fillRect/>
          </a:stretch>
        </p:blipFill>
        <p:spPr>
          <a:xfrm>
            <a:off x="6093050" y="3575713"/>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50" name="Shape 250"/>
        <p:cNvGrpSpPr/>
        <p:nvPr/>
      </p:nvGrpSpPr>
      <p:grpSpPr>
        <a:xfrm>
          <a:off x="0" y="0"/>
          <a:ext cx="0" cy="0"/>
          <a:chOff x="0" y="0"/>
          <a:chExt cx="0" cy="0"/>
        </a:xfrm>
      </p:grpSpPr>
      <p:pic>
        <p:nvPicPr>
          <p:cNvPr id="251" name="Google Shape;251;p36"/>
          <p:cNvPicPr preferRelativeResize="0"/>
          <p:nvPr/>
        </p:nvPicPr>
        <p:blipFill>
          <a:blip r:embed="rId3">
            <a:alphaModFix/>
          </a:blip>
          <a:stretch>
            <a:fillRect/>
          </a:stretch>
        </p:blipFill>
        <p:spPr>
          <a:xfrm>
            <a:off x="385925" y="2887975"/>
            <a:ext cx="4445250" cy="1181700"/>
          </a:xfrm>
          <a:prstGeom prst="rect">
            <a:avLst/>
          </a:prstGeom>
          <a:noFill/>
          <a:ln>
            <a:noFill/>
          </a:ln>
        </p:spPr>
      </p:pic>
      <p:sp>
        <p:nvSpPr>
          <p:cNvPr id="252" name="Google Shape;252;p3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53" name="Google Shape;253;p3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54" name="Google Shape;254;p36"/>
          <p:cNvSpPr txBox="1"/>
          <p:nvPr/>
        </p:nvSpPr>
        <p:spPr>
          <a:xfrm>
            <a:off x="162900" y="407825"/>
            <a:ext cx="7429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vehicle is controlled via ROS and an NVIDIA Jetson Nano</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There are three modes of operation: GPS Waypoint Navigation, teleoperation, and manual driving.</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GPS Navigation will be controlled by GPS data, ROS’s Navigation Stack, Robot_Localization, and RVIZ</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Teleoperation will be controlled remotely with ROS and a remote transmitter.</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Manual driving will be controlled with a driver in the vehicle.</a:t>
            </a:r>
            <a:endParaRPr>
              <a:latin typeface="Helvetica Neue"/>
              <a:ea typeface="Helvetica Neue"/>
              <a:cs typeface="Helvetica Neue"/>
              <a:sym typeface="Helvetica Neue"/>
            </a:endParaRPr>
          </a:p>
        </p:txBody>
      </p:sp>
      <p:pic>
        <p:nvPicPr>
          <p:cNvPr id="255" name="Google Shape;255;p36"/>
          <p:cNvPicPr preferRelativeResize="0"/>
          <p:nvPr/>
        </p:nvPicPr>
        <p:blipFill>
          <a:blip r:embed="rId5">
            <a:alphaModFix/>
          </a:blip>
          <a:stretch>
            <a:fillRect/>
          </a:stretch>
        </p:blipFill>
        <p:spPr>
          <a:xfrm>
            <a:off x="6466125" y="2526325"/>
            <a:ext cx="1905000" cy="1905000"/>
          </a:xfrm>
          <a:prstGeom prst="rect">
            <a:avLst/>
          </a:prstGeom>
          <a:noFill/>
          <a:ln>
            <a:noFill/>
          </a:ln>
        </p:spPr>
      </p:pic>
      <p:pic>
        <p:nvPicPr>
          <p:cNvPr id="256" name="Google Shape;256;p36" title="Record-001.wav">
            <a:hlinkClick r:id="rId6"/>
          </p:cNvPr>
          <p:cNvPicPr preferRelativeResize="0"/>
          <p:nvPr/>
        </p:nvPicPr>
        <p:blipFill>
          <a:blip r:embed="rId7">
            <a:alphaModFix/>
          </a:blip>
          <a:stretch>
            <a:fillRect/>
          </a:stretch>
        </p:blipFill>
        <p:spPr>
          <a:xfrm>
            <a:off x="162900" y="4265487"/>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61" name="Shape 261"/>
        <p:cNvGrpSpPr/>
        <p:nvPr/>
      </p:nvGrpSpPr>
      <p:grpSpPr>
        <a:xfrm>
          <a:off x="0" y="0"/>
          <a:ext cx="0" cy="0"/>
          <a:chOff x="0" y="0"/>
          <a:chExt cx="0" cy="0"/>
        </a:xfrm>
      </p:grpSpPr>
      <p:sp>
        <p:nvSpPr>
          <p:cNvPr id="262" name="Google Shape;262;p3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63" name="Google Shape;263;p3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64" name="Google Shape;264;p37"/>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NVIDIA Jetson Nano</a:t>
            </a:r>
            <a:endParaRPr>
              <a:latin typeface="Helvetica Neue"/>
              <a:ea typeface="Helvetica Neue"/>
              <a:cs typeface="Helvetica Neue"/>
              <a:sym typeface="Helvetica Neue"/>
            </a:endParaRPr>
          </a:p>
        </p:txBody>
      </p:sp>
      <p:pic>
        <p:nvPicPr>
          <p:cNvPr id="265" name="Google Shape;265;p37"/>
          <p:cNvPicPr preferRelativeResize="0"/>
          <p:nvPr/>
        </p:nvPicPr>
        <p:blipFill>
          <a:blip r:embed="rId4">
            <a:alphaModFix/>
          </a:blip>
          <a:stretch>
            <a:fillRect/>
          </a:stretch>
        </p:blipFill>
        <p:spPr>
          <a:xfrm>
            <a:off x="4779550" y="519325"/>
            <a:ext cx="3010050" cy="2353200"/>
          </a:xfrm>
          <a:prstGeom prst="rect">
            <a:avLst/>
          </a:prstGeom>
          <a:noFill/>
          <a:ln>
            <a:noFill/>
          </a:ln>
        </p:spPr>
      </p:pic>
      <p:pic>
        <p:nvPicPr>
          <p:cNvPr id="266" name="Google Shape;266;p37"/>
          <p:cNvPicPr preferRelativeResize="0"/>
          <p:nvPr/>
        </p:nvPicPr>
        <p:blipFill>
          <a:blip r:embed="rId5">
            <a:alphaModFix/>
          </a:blip>
          <a:stretch>
            <a:fillRect/>
          </a:stretch>
        </p:blipFill>
        <p:spPr>
          <a:xfrm>
            <a:off x="1064200" y="519325"/>
            <a:ext cx="2174100" cy="2605775"/>
          </a:xfrm>
          <a:prstGeom prst="rect">
            <a:avLst/>
          </a:prstGeom>
          <a:noFill/>
          <a:ln>
            <a:noFill/>
          </a:ln>
        </p:spPr>
      </p:pic>
      <p:sp>
        <p:nvSpPr>
          <p:cNvPr id="267" name="Google Shape;267;p37"/>
          <p:cNvSpPr txBox="1"/>
          <p:nvPr/>
        </p:nvSpPr>
        <p:spPr>
          <a:xfrm>
            <a:off x="1817575" y="3479863"/>
            <a:ext cx="403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This is a low cost, powerful machine that will handle all of the vehicle’s control and object detection systems.</a:t>
            </a:r>
            <a:endParaRPr>
              <a:latin typeface="Proxima Nova"/>
              <a:ea typeface="Proxima Nova"/>
              <a:cs typeface="Proxima Nova"/>
              <a:sym typeface="Proxima Nova"/>
            </a:endParaRPr>
          </a:p>
        </p:txBody>
      </p:sp>
      <p:pic>
        <p:nvPicPr>
          <p:cNvPr id="268" name="Google Shape;268;p37" title="Record-002.wav">
            <a:hlinkClick r:id="rId6"/>
          </p:cNvPr>
          <p:cNvPicPr preferRelativeResize="0"/>
          <p:nvPr/>
        </p:nvPicPr>
        <p:blipFill>
          <a:blip r:embed="rId7">
            <a:alphaModFix/>
          </a:blip>
          <a:stretch>
            <a:fillRect/>
          </a:stretch>
        </p:blipFill>
        <p:spPr>
          <a:xfrm>
            <a:off x="430875" y="4249375"/>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73" name="Shape 273"/>
        <p:cNvGrpSpPr/>
        <p:nvPr/>
      </p:nvGrpSpPr>
      <p:grpSpPr>
        <a:xfrm>
          <a:off x="0" y="0"/>
          <a:ext cx="0" cy="0"/>
          <a:chOff x="0" y="0"/>
          <a:chExt cx="0" cy="0"/>
        </a:xfrm>
      </p:grpSpPr>
      <p:sp>
        <p:nvSpPr>
          <p:cNvPr id="274" name="Google Shape;274;p3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75" name="Google Shape;275;p3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76" name="Google Shape;276;p38"/>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&amp; ROS nodes</a:t>
            </a:r>
            <a:endParaRPr>
              <a:latin typeface="Helvetica Neue"/>
              <a:ea typeface="Helvetica Neue"/>
              <a:cs typeface="Helvetica Neue"/>
              <a:sym typeface="Helvetica Neue"/>
            </a:endParaRPr>
          </a:p>
        </p:txBody>
      </p:sp>
      <p:sp>
        <p:nvSpPr>
          <p:cNvPr id="277" name="Google Shape;277;p38"/>
          <p:cNvSpPr txBox="1"/>
          <p:nvPr/>
        </p:nvSpPr>
        <p:spPr>
          <a:xfrm>
            <a:off x="133150" y="8769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is a set of software libraries and tools that help you build robot applications. (ROS.org)</a:t>
            </a:r>
            <a:endParaRPr>
              <a:latin typeface="Helvetica Neue"/>
              <a:ea typeface="Helvetica Neue"/>
              <a:cs typeface="Helvetica Neue"/>
              <a:sym typeface="Helvetica Neue"/>
            </a:endParaRPr>
          </a:p>
        </p:txBody>
      </p:sp>
      <p:sp>
        <p:nvSpPr>
          <p:cNvPr id="278" name="Google Shape;278;p38"/>
          <p:cNvSpPr txBox="1"/>
          <p:nvPr/>
        </p:nvSpPr>
        <p:spPr>
          <a:xfrm>
            <a:off x="133150" y="1772625"/>
            <a:ext cx="40362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basic nodes that will be used are:</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Motor - Driving the vehicle</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Encoders - Localization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Camera - Object Detection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Depth Cloud - Object Detection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Sonar - Object Detection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GPS - Odometry and localization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Compass - Odometry and localization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IMU and Accelerometer - Localization</a:t>
            </a:r>
            <a:endParaRPr>
              <a:latin typeface="Helvetica Neue"/>
              <a:ea typeface="Helvetica Neue"/>
              <a:cs typeface="Helvetica Neue"/>
              <a:sym typeface="Helvetica Neue"/>
            </a:endParaRPr>
          </a:p>
        </p:txBody>
      </p:sp>
      <p:pic>
        <p:nvPicPr>
          <p:cNvPr id="279" name="Google Shape;279;p38"/>
          <p:cNvPicPr preferRelativeResize="0"/>
          <p:nvPr/>
        </p:nvPicPr>
        <p:blipFill>
          <a:blip r:embed="rId4">
            <a:alphaModFix/>
          </a:blip>
          <a:stretch>
            <a:fillRect/>
          </a:stretch>
        </p:blipFill>
        <p:spPr>
          <a:xfrm>
            <a:off x="4169350" y="876925"/>
            <a:ext cx="4669850" cy="3268895"/>
          </a:xfrm>
          <a:prstGeom prst="rect">
            <a:avLst/>
          </a:prstGeom>
          <a:noFill/>
          <a:ln>
            <a:noFill/>
          </a:ln>
        </p:spPr>
      </p:pic>
      <p:pic>
        <p:nvPicPr>
          <p:cNvPr id="280" name="Google Shape;280;p38" title="Record-003.wav">
            <a:hlinkClick r:id="rId5"/>
          </p:cNvPr>
          <p:cNvPicPr preferRelativeResize="0"/>
          <p:nvPr/>
        </p:nvPicPr>
        <p:blipFill>
          <a:blip r:embed="rId6">
            <a:alphaModFix/>
          </a:blip>
          <a:stretch>
            <a:fillRect/>
          </a:stretch>
        </p:blipFill>
        <p:spPr>
          <a:xfrm>
            <a:off x="152400" y="4298220"/>
            <a:ext cx="4572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85" name="Shape 285"/>
        <p:cNvGrpSpPr/>
        <p:nvPr/>
      </p:nvGrpSpPr>
      <p:grpSpPr>
        <a:xfrm>
          <a:off x="0" y="0"/>
          <a:ext cx="0" cy="0"/>
          <a:chOff x="0" y="0"/>
          <a:chExt cx="0" cy="0"/>
        </a:xfrm>
      </p:grpSpPr>
      <p:sp>
        <p:nvSpPr>
          <p:cNvPr id="286" name="Google Shape;286;p3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87" name="Google Shape;287;p3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88" name="Google Shape;288;p3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Overview</a:t>
            </a:r>
            <a:endParaRPr>
              <a:latin typeface="Helvetica Neue"/>
              <a:ea typeface="Helvetica Neue"/>
              <a:cs typeface="Helvetica Neue"/>
              <a:sym typeface="Helvetica Neue"/>
            </a:endParaRPr>
          </a:p>
        </p:txBody>
      </p:sp>
      <p:pic>
        <p:nvPicPr>
          <p:cNvPr id="289" name="Google Shape;289;p39"/>
          <p:cNvPicPr preferRelativeResize="0"/>
          <p:nvPr/>
        </p:nvPicPr>
        <p:blipFill>
          <a:blip r:embed="rId4">
            <a:alphaModFix/>
          </a:blip>
          <a:stretch>
            <a:fillRect/>
          </a:stretch>
        </p:blipFill>
        <p:spPr>
          <a:xfrm>
            <a:off x="152400" y="671725"/>
            <a:ext cx="8839204" cy="2038581"/>
          </a:xfrm>
          <a:prstGeom prst="rect">
            <a:avLst/>
          </a:prstGeom>
          <a:noFill/>
          <a:ln>
            <a:noFill/>
          </a:ln>
        </p:spPr>
      </p:pic>
      <p:pic>
        <p:nvPicPr>
          <p:cNvPr id="290" name="Google Shape;290;p39" title="Record-004.wav">
            <a:hlinkClick r:id="rId5"/>
          </p:cNvPr>
          <p:cNvPicPr preferRelativeResize="0"/>
          <p:nvPr/>
        </p:nvPicPr>
        <p:blipFill>
          <a:blip r:embed="rId6">
            <a:alphaModFix/>
          </a:blip>
          <a:stretch>
            <a:fillRect/>
          </a:stretch>
        </p:blipFill>
        <p:spPr>
          <a:xfrm>
            <a:off x="196925" y="4295181"/>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07" name="Shape 107"/>
        <p:cNvGrpSpPr/>
        <p:nvPr/>
      </p:nvGrpSpPr>
      <p:grpSpPr>
        <a:xfrm>
          <a:off x="0" y="0"/>
          <a:ext cx="0" cy="0"/>
          <a:chOff x="0" y="0"/>
          <a:chExt cx="0" cy="0"/>
        </a:xfrm>
      </p:grpSpPr>
      <p:sp>
        <p:nvSpPr>
          <p:cNvPr id="108" name="Google Shape;108;p2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09" name="Google Shape;109;p2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10" name="Google Shape;110;p22"/>
          <p:cNvSpPr txBox="1"/>
          <p:nvPr/>
        </p:nvSpPr>
        <p:spPr>
          <a:xfrm>
            <a:off x="133150" y="1191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Introduction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11" name="Google Shape;111;p22"/>
          <p:cNvSpPr txBox="1"/>
          <p:nvPr/>
        </p:nvSpPr>
        <p:spPr>
          <a:xfrm>
            <a:off x="133150" y="553625"/>
            <a:ext cx="62298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Our project is an ‘Level 4’ autonomous vehicle capable of assisting researching with data collection across various types of terrain. The vehicle will utilize self-navigation and be able to avoid different hazards as well as monitor various data points and display it on a UI.</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t>
            </a:r>
            <a:r>
              <a:rPr lang="en">
                <a:latin typeface="Helvetica Neue"/>
                <a:ea typeface="Helvetica Neue"/>
                <a:cs typeface="Helvetica Neue"/>
                <a:sym typeface="Helvetica Neue"/>
              </a:rPr>
              <a:t> Level 0 - No automated control</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1 - Some driver assistance; steering or throttle control</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2 - Some driver assistance; steering and throttle control</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3 - Automation; operator controls vehicle when there is a fault</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4 - Automation in a regional area during set times or conditions;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computer controls faults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5 - Automation anywhere and during all times; computer controls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faults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12" name="Google Shape;112;p22" title="Intro.mp3">
            <a:hlinkClick r:id="rId4"/>
          </p:cNvPr>
          <p:cNvPicPr preferRelativeResize="0"/>
          <p:nvPr/>
        </p:nvPicPr>
        <p:blipFill>
          <a:blip r:embed="rId5">
            <a:alphaModFix/>
          </a:blip>
          <a:stretch>
            <a:fillRect/>
          </a:stretch>
        </p:blipFill>
        <p:spPr>
          <a:xfrm>
            <a:off x="7276600" y="1314325"/>
            <a:ext cx="4572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95" name="Shape 295"/>
        <p:cNvGrpSpPr/>
        <p:nvPr/>
      </p:nvGrpSpPr>
      <p:grpSpPr>
        <a:xfrm>
          <a:off x="0" y="0"/>
          <a:ext cx="0" cy="0"/>
          <a:chOff x="0" y="0"/>
          <a:chExt cx="0" cy="0"/>
        </a:xfrm>
      </p:grpSpPr>
      <p:sp>
        <p:nvSpPr>
          <p:cNvPr id="296" name="Google Shape;296;p4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97" name="Google Shape;297;p4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98" name="Google Shape;298;p40"/>
          <p:cNvSpPr txBox="1"/>
          <p:nvPr/>
        </p:nvSpPr>
        <p:spPr>
          <a:xfrm>
            <a:off x="133150" y="119125"/>
            <a:ext cx="52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Motors, Encoder </a:t>
            </a:r>
            <a:r>
              <a:rPr lang="en">
                <a:solidFill>
                  <a:schemeClr val="dk1"/>
                </a:solidFill>
                <a:latin typeface="Helvetica Neue"/>
                <a:ea typeface="Helvetica Neue"/>
                <a:cs typeface="Helvetica Neue"/>
                <a:sym typeface="Helvetica Neue"/>
              </a:rPr>
              <a:t>GPS, Compass, IMU</a:t>
            </a:r>
            <a:endParaRPr>
              <a:latin typeface="Helvetica Neue"/>
              <a:ea typeface="Helvetica Neue"/>
              <a:cs typeface="Helvetica Neue"/>
              <a:sym typeface="Helvetica Neue"/>
            </a:endParaRPr>
          </a:p>
        </p:txBody>
      </p:sp>
      <p:pic>
        <p:nvPicPr>
          <p:cNvPr id="299" name="Google Shape;299;p40"/>
          <p:cNvPicPr preferRelativeResize="0"/>
          <p:nvPr/>
        </p:nvPicPr>
        <p:blipFill>
          <a:blip r:embed="rId4">
            <a:alphaModFix/>
          </a:blip>
          <a:stretch>
            <a:fillRect/>
          </a:stretch>
        </p:blipFill>
        <p:spPr>
          <a:xfrm>
            <a:off x="951338" y="605675"/>
            <a:ext cx="7241326" cy="2135925"/>
          </a:xfrm>
          <a:prstGeom prst="rect">
            <a:avLst/>
          </a:prstGeom>
          <a:noFill/>
          <a:ln>
            <a:noFill/>
          </a:ln>
        </p:spPr>
      </p:pic>
      <p:pic>
        <p:nvPicPr>
          <p:cNvPr id="300" name="Google Shape;300;p40" title="Record-005.wav">
            <a:hlinkClick r:id="rId5"/>
          </p:cNvPr>
          <p:cNvPicPr preferRelativeResize="0"/>
          <p:nvPr/>
        </p:nvPicPr>
        <p:blipFill>
          <a:blip r:embed="rId6">
            <a:alphaModFix/>
          </a:blip>
          <a:stretch>
            <a:fillRect/>
          </a:stretch>
        </p:blipFill>
        <p:spPr>
          <a:xfrm>
            <a:off x="133150" y="4170600"/>
            <a:ext cx="4572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05" name="Shape 305"/>
        <p:cNvGrpSpPr/>
        <p:nvPr/>
      </p:nvGrpSpPr>
      <p:grpSpPr>
        <a:xfrm>
          <a:off x="0" y="0"/>
          <a:ext cx="0" cy="0"/>
          <a:chOff x="0" y="0"/>
          <a:chExt cx="0" cy="0"/>
        </a:xfrm>
      </p:grpSpPr>
      <p:sp>
        <p:nvSpPr>
          <p:cNvPr id="306" name="Google Shape;306;p4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07" name="Google Shape;307;p4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08" name="Google Shape;308;p41"/>
          <p:cNvSpPr txBox="1"/>
          <p:nvPr/>
        </p:nvSpPr>
        <p:spPr>
          <a:xfrm>
            <a:off x="133150" y="119125"/>
            <a:ext cx="52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EKF filter algorithm</a:t>
            </a:r>
            <a:endParaRPr>
              <a:latin typeface="Helvetica Neue"/>
              <a:ea typeface="Helvetica Neue"/>
              <a:cs typeface="Helvetica Neue"/>
              <a:sym typeface="Helvetica Neue"/>
            </a:endParaRPr>
          </a:p>
        </p:txBody>
      </p:sp>
      <p:pic>
        <p:nvPicPr>
          <p:cNvPr id="309" name="Google Shape;309;p41"/>
          <p:cNvPicPr preferRelativeResize="0"/>
          <p:nvPr/>
        </p:nvPicPr>
        <p:blipFill>
          <a:blip r:embed="rId4">
            <a:alphaModFix/>
          </a:blip>
          <a:stretch>
            <a:fillRect/>
          </a:stretch>
        </p:blipFill>
        <p:spPr>
          <a:xfrm>
            <a:off x="133150" y="519326"/>
            <a:ext cx="3137325" cy="2522725"/>
          </a:xfrm>
          <a:prstGeom prst="rect">
            <a:avLst/>
          </a:prstGeom>
          <a:noFill/>
          <a:ln>
            <a:noFill/>
          </a:ln>
        </p:spPr>
      </p:pic>
      <p:pic>
        <p:nvPicPr>
          <p:cNvPr id="310" name="Google Shape;310;p41"/>
          <p:cNvPicPr preferRelativeResize="0"/>
          <p:nvPr/>
        </p:nvPicPr>
        <p:blipFill>
          <a:blip r:embed="rId5">
            <a:alphaModFix/>
          </a:blip>
          <a:stretch>
            <a:fillRect/>
          </a:stretch>
        </p:blipFill>
        <p:spPr>
          <a:xfrm>
            <a:off x="4027282" y="519325"/>
            <a:ext cx="2639767" cy="2522725"/>
          </a:xfrm>
          <a:prstGeom prst="rect">
            <a:avLst/>
          </a:prstGeom>
          <a:noFill/>
          <a:ln>
            <a:noFill/>
          </a:ln>
        </p:spPr>
      </p:pic>
      <p:pic>
        <p:nvPicPr>
          <p:cNvPr id="311" name="Google Shape;311;p41"/>
          <p:cNvPicPr preferRelativeResize="0"/>
          <p:nvPr/>
        </p:nvPicPr>
        <p:blipFill>
          <a:blip r:embed="rId6">
            <a:alphaModFix/>
          </a:blip>
          <a:stretch>
            <a:fillRect/>
          </a:stretch>
        </p:blipFill>
        <p:spPr>
          <a:xfrm>
            <a:off x="112950" y="3343137"/>
            <a:ext cx="3157525" cy="1180514"/>
          </a:xfrm>
          <a:prstGeom prst="rect">
            <a:avLst/>
          </a:prstGeom>
          <a:noFill/>
          <a:ln>
            <a:noFill/>
          </a:ln>
        </p:spPr>
      </p:pic>
      <p:sp>
        <p:nvSpPr>
          <p:cNvPr id="312" name="Google Shape;312;p41"/>
          <p:cNvSpPr/>
          <p:nvPr/>
        </p:nvSpPr>
        <p:spPr>
          <a:xfrm>
            <a:off x="3351125" y="1563475"/>
            <a:ext cx="595500" cy="434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1"/>
          <p:cNvSpPr/>
          <p:nvPr/>
        </p:nvSpPr>
        <p:spPr>
          <a:xfrm rot="10800000">
            <a:off x="4519750" y="3223450"/>
            <a:ext cx="861900" cy="9879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41" title="Record-006.wav">
            <a:hlinkClick r:id="rId7"/>
          </p:cNvPr>
          <p:cNvPicPr preferRelativeResize="0"/>
          <p:nvPr/>
        </p:nvPicPr>
        <p:blipFill>
          <a:blip r:embed="rId8">
            <a:alphaModFix/>
          </a:blip>
          <a:stretch>
            <a:fillRect/>
          </a:stretch>
        </p:blipFill>
        <p:spPr>
          <a:xfrm>
            <a:off x="133150" y="4431325"/>
            <a:ext cx="457200" cy="45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19" name="Shape 319"/>
        <p:cNvGrpSpPr/>
        <p:nvPr/>
      </p:nvGrpSpPr>
      <p:grpSpPr>
        <a:xfrm>
          <a:off x="0" y="0"/>
          <a:ext cx="0" cy="0"/>
          <a:chOff x="0" y="0"/>
          <a:chExt cx="0" cy="0"/>
        </a:xfrm>
      </p:grpSpPr>
      <p:sp>
        <p:nvSpPr>
          <p:cNvPr id="320" name="Google Shape;320;p4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21" name="Google Shape;321;p4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22" name="Google Shape;322;p42"/>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Camera &amp; Depth Cloud</a:t>
            </a:r>
            <a:endParaRPr>
              <a:latin typeface="Helvetica Neue"/>
              <a:ea typeface="Helvetica Neue"/>
              <a:cs typeface="Helvetica Neue"/>
              <a:sym typeface="Helvetica Neue"/>
            </a:endParaRPr>
          </a:p>
        </p:txBody>
      </p:sp>
      <p:pic>
        <p:nvPicPr>
          <p:cNvPr id="323" name="Google Shape;323;p42"/>
          <p:cNvPicPr preferRelativeResize="0"/>
          <p:nvPr/>
        </p:nvPicPr>
        <p:blipFill>
          <a:blip r:embed="rId4">
            <a:alphaModFix/>
          </a:blip>
          <a:stretch>
            <a:fillRect/>
          </a:stretch>
        </p:blipFill>
        <p:spPr>
          <a:xfrm>
            <a:off x="5058987" y="119125"/>
            <a:ext cx="3310713" cy="4766100"/>
          </a:xfrm>
          <a:prstGeom prst="rect">
            <a:avLst/>
          </a:prstGeom>
          <a:noFill/>
          <a:ln>
            <a:noFill/>
          </a:ln>
        </p:spPr>
      </p:pic>
      <p:pic>
        <p:nvPicPr>
          <p:cNvPr id="324" name="Google Shape;324;p42"/>
          <p:cNvPicPr preferRelativeResize="0"/>
          <p:nvPr/>
        </p:nvPicPr>
        <p:blipFill>
          <a:blip r:embed="rId5">
            <a:alphaModFix/>
          </a:blip>
          <a:stretch>
            <a:fillRect/>
          </a:stretch>
        </p:blipFill>
        <p:spPr>
          <a:xfrm>
            <a:off x="133150" y="3398075"/>
            <a:ext cx="4301824" cy="1487150"/>
          </a:xfrm>
          <a:prstGeom prst="rect">
            <a:avLst/>
          </a:prstGeom>
          <a:noFill/>
          <a:ln>
            <a:noFill/>
          </a:ln>
        </p:spPr>
      </p:pic>
      <p:sp>
        <p:nvSpPr>
          <p:cNvPr id="325" name="Google Shape;325;p42"/>
          <p:cNvSpPr txBox="1"/>
          <p:nvPr/>
        </p:nvSpPr>
        <p:spPr>
          <a:xfrm>
            <a:off x="133150" y="882950"/>
            <a:ext cx="403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 kinect will serve as the camera and depth sensor.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This will give the mobile robot “sight” to aid in localization and object detection</a:t>
            </a:r>
            <a:endParaRPr>
              <a:latin typeface="Proxima Nova"/>
              <a:ea typeface="Proxima Nova"/>
              <a:cs typeface="Proxima Nova"/>
              <a:sym typeface="Proxima Nova"/>
            </a:endParaRPr>
          </a:p>
        </p:txBody>
      </p:sp>
      <p:pic>
        <p:nvPicPr>
          <p:cNvPr id="326" name="Google Shape;326;p42" title="Record-007.wav">
            <a:hlinkClick r:id="rId6"/>
          </p:cNvPr>
          <p:cNvPicPr preferRelativeResize="0"/>
          <p:nvPr/>
        </p:nvPicPr>
        <p:blipFill>
          <a:blip r:embed="rId7">
            <a:alphaModFix/>
          </a:blip>
          <a:stretch>
            <a:fillRect/>
          </a:stretch>
        </p:blipFill>
        <p:spPr>
          <a:xfrm>
            <a:off x="211775" y="4264125"/>
            <a:ext cx="457200" cy="45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31" name="Shape 331"/>
        <p:cNvGrpSpPr/>
        <p:nvPr/>
      </p:nvGrpSpPr>
      <p:grpSpPr>
        <a:xfrm>
          <a:off x="0" y="0"/>
          <a:ext cx="0" cy="0"/>
          <a:chOff x="0" y="0"/>
          <a:chExt cx="0" cy="0"/>
        </a:xfrm>
      </p:grpSpPr>
      <p:sp>
        <p:nvSpPr>
          <p:cNvPr id="332" name="Google Shape;332;p4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33" name="Google Shape;333;p4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34" name="Google Shape;334;p43"/>
          <p:cNvSpPr txBox="1"/>
          <p:nvPr/>
        </p:nvSpPr>
        <p:spPr>
          <a:xfrm>
            <a:off x="133150" y="119125"/>
            <a:ext cx="52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Motors, Encoder </a:t>
            </a:r>
            <a:r>
              <a:rPr lang="en">
                <a:solidFill>
                  <a:schemeClr val="dk1"/>
                </a:solidFill>
                <a:latin typeface="Helvetica Neue"/>
                <a:ea typeface="Helvetica Neue"/>
                <a:cs typeface="Helvetica Neue"/>
                <a:sym typeface="Helvetica Neue"/>
              </a:rPr>
              <a:t>GPS, Compass, IMU</a:t>
            </a:r>
            <a:endParaRPr>
              <a:latin typeface="Helvetica Neue"/>
              <a:ea typeface="Helvetica Neue"/>
              <a:cs typeface="Helvetica Neue"/>
              <a:sym typeface="Helvetica Neue"/>
            </a:endParaRPr>
          </a:p>
        </p:txBody>
      </p:sp>
      <p:pic>
        <p:nvPicPr>
          <p:cNvPr id="335" name="Google Shape;335;p43"/>
          <p:cNvPicPr preferRelativeResize="0"/>
          <p:nvPr/>
        </p:nvPicPr>
        <p:blipFill>
          <a:blip r:embed="rId4">
            <a:alphaModFix/>
          </a:blip>
          <a:stretch>
            <a:fillRect/>
          </a:stretch>
        </p:blipFill>
        <p:spPr>
          <a:xfrm>
            <a:off x="1181188" y="580625"/>
            <a:ext cx="6781625" cy="2850875"/>
          </a:xfrm>
          <a:prstGeom prst="rect">
            <a:avLst/>
          </a:prstGeom>
          <a:noFill/>
          <a:ln>
            <a:noFill/>
          </a:ln>
        </p:spPr>
      </p:pic>
      <p:pic>
        <p:nvPicPr>
          <p:cNvPr id="336" name="Google Shape;336;p43" title="Record-009.wav">
            <a:hlinkClick r:id="rId5"/>
          </p:cNvPr>
          <p:cNvPicPr preferRelativeResize="0"/>
          <p:nvPr/>
        </p:nvPicPr>
        <p:blipFill>
          <a:blip r:embed="rId6">
            <a:alphaModFix/>
          </a:blip>
          <a:stretch>
            <a:fillRect/>
          </a:stretch>
        </p:blipFill>
        <p:spPr>
          <a:xfrm>
            <a:off x="182075" y="4266725"/>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41" name="Shape 341"/>
        <p:cNvGrpSpPr/>
        <p:nvPr/>
      </p:nvGrpSpPr>
      <p:grpSpPr>
        <a:xfrm>
          <a:off x="0" y="0"/>
          <a:ext cx="0" cy="0"/>
          <a:chOff x="0" y="0"/>
          <a:chExt cx="0" cy="0"/>
        </a:xfrm>
      </p:grpSpPr>
      <p:sp>
        <p:nvSpPr>
          <p:cNvPr id="342" name="Google Shape;342;p4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43" name="Google Shape;343;p4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44" name="Google Shape;344;p44"/>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GPS Waypoint Navigation</a:t>
            </a:r>
            <a:endParaRPr>
              <a:latin typeface="Helvetica Neue"/>
              <a:ea typeface="Helvetica Neue"/>
              <a:cs typeface="Helvetica Neue"/>
              <a:sym typeface="Helvetica Neue"/>
            </a:endParaRPr>
          </a:p>
        </p:txBody>
      </p:sp>
      <p:pic>
        <p:nvPicPr>
          <p:cNvPr id="345" name="Google Shape;345;p44"/>
          <p:cNvPicPr preferRelativeResize="0"/>
          <p:nvPr/>
        </p:nvPicPr>
        <p:blipFill>
          <a:blip r:embed="rId4">
            <a:alphaModFix/>
          </a:blip>
          <a:stretch>
            <a:fillRect/>
          </a:stretch>
        </p:blipFill>
        <p:spPr>
          <a:xfrm>
            <a:off x="133138" y="519325"/>
            <a:ext cx="5793526" cy="3383849"/>
          </a:xfrm>
          <a:prstGeom prst="rect">
            <a:avLst/>
          </a:prstGeom>
          <a:noFill/>
          <a:ln>
            <a:noFill/>
          </a:ln>
        </p:spPr>
      </p:pic>
      <p:pic>
        <p:nvPicPr>
          <p:cNvPr id="346" name="Google Shape;346;p44"/>
          <p:cNvPicPr preferRelativeResize="0"/>
          <p:nvPr/>
        </p:nvPicPr>
        <p:blipFill>
          <a:blip r:embed="rId5">
            <a:alphaModFix/>
          </a:blip>
          <a:stretch>
            <a:fillRect/>
          </a:stretch>
        </p:blipFill>
        <p:spPr>
          <a:xfrm>
            <a:off x="6122714" y="1771150"/>
            <a:ext cx="2870037" cy="2132027"/>
          </a:xfrm>
          <a:prstGeom prst="rect">
            <a:avLst/>
          </a:prstGeom>
          <a:noFill/>
          <a:ln>
            <a:noFill/>
          </a:ln>
        </p:spPr>
      </p:pic>
      <p:pic>
        <p:nvPicPr>
          <p:cNvPr id="347" name="Google Shape;347;p44" title="Record-010.wav">
            <a:hlinkClick r:id="rId6"/>
          </p:cNvPr>
          <p:cNvPicPr preferRelativeResize="0"/>
          <p:nvPr/>
        </p:nvPicPr>
        <p:blipFill>
          <a:blip r:embed="rId7">
            <a:alphaModFix/>
          </a:blip>
          <a:stretch>
            <a:fillRect/>
          </a:stretch>
        </p:blipFill>
        <p:spPr>
          <a:xfrm>
            <a:off x="133150" y="4315349"/>
            <a:ext cx="457200" cy="45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52" name="Shape 352"/>
        <p:cNvGrpSpPr/>
        <p:nvPr/>
      </p:nvGrpSpPr>
      <p:grpSpPr>
        <a:xfrm>
          <a:off x="0" y="0"/>
          <a:ext cx="0" cy="0"/>
          <a:chOff x="0" y="0"/>
          <a:chExt cx="0" cy="0"/>
        </a:xfrm>
      </p:grpSpPr>
      <p:sp>
        <p:nvSpPr>
          <p:cNvPr id="353" name="Google Shape;353;p4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54" name="Google Shape;354;p4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55" name="Google Shape;355;p4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Teleoperation and </a:t>
            </a:r>
            <a:r>
              <a:rPr lang="en">
                <a:solidFill>
                  <a:schemeClr val="dk1"/>
                </a:solidFill>
                <a:latin typeface="Helvetica Neue"/>
                <a:ea typeface="Helvetica Neue"/>
                <a:cs typeface="Helvetica Neue"/>
                <a:sym typeface="Helvetica Neue"/>
              </a:rPr>
              <a:t>Manual Driving</a:t>
            </a:r>
            <a:endParaRPr>
              <a:latin typeface="Helvetica Neue"/>
              <a:ea typeface="Helvetica Neue"/>
              <a:cs typeface="Helvetica Neue"/>
              <a:sym typeface="Helvetica Neue"/>
            </a:endParaRPr>
          </a:p>
        </p:txBody>
      </p:sp>
      <p:sp>
        <p:nvSpPr>
          <p:cNvPr id="356" name="Google Shape;356;p45"/>
          <p:cNvSpPr txBox="1"/>
          <p:nvPr/>
        </p:nvSpPr>
        <p:spPr>
          <a:xfrm>
            <a:off x="133150" y="644675"/>
            <a:ext cx="4036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Why have these options?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Unexpected failure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Difficult to navigate terrain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Power saving</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Safety</a:t>
            </a:r>
            <a:endParaRPr>
              <a:latin typeface="Proxima Nova"/>
              <a:ea typeface="Proxima Nova"/>
              <a:cs typeface="Proxima Nova"/>
              <a:sym typeface="Proxima Nova"/>
            </a:endParaRPr>
          </a:p>
        </p:txBody>
      </p:sp>
      <p:pic>
        <p:nvPicPr>
          <p:cNvPr id="357" name="Google Shape;357;p45" title="Record-011.wav">
            <a:hlinkClick r:id="rId4"/>
          </p:cNvPr>
          <p:cNvPicPr preferRelativeResize="0"/>
          <p:nvPr/>
        </p:nvPicPr>
        <p:blipFill>
          <a:blip r:embed="rId5">
            <a:alphaModFix/>
          </a:blip>
          <a:stretch>
            <a:fillRect/>
          </a:stretch>
        </p:blipFill>
        <p:spPr>
          <a:xfrm>
            <a:off x="100450" y="4144775"/>
            <a:ext cx="457200" cy="4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62" name="Shape 362"/>
        <p:cNvGrpSpPr/>
        <p:nvPr/>
      </p:nvGrpSpPr>
      <p:grpSpPr>
        <a:xfrm>
          <a:off x="0" y="0"/>
          <a:ext cx="0" cy="0"/>
          <a:chOff x="0" y="0"/>
          <a:chExt cx="0" cy="0"/>
        </a:xfrm>
      </p:grpSpPr>
      <p:sp>
        <p:nvSpPr>
          <p:cNvPr id="363" name="Google Shape;363;p4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64" name="Google Shape;364;p4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65" name="Google Shape;365;p46"/>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Computer Vision &amp; Deep Learning</a:t>
            </a:r>
            <a:endParaRPr>
              <a:latin typeface="Helvetica Neue"/>
              <a:ea typeface="Helvetica Neue"/>
              <a:cs typeface="Helvetica Neue"/>
              <a:sym typeface="Helvetica Neue"/>
            </a:endParaRPr>
          </a:p>
        </p:txBody>
      </p:sp>
      <p:pic>
        <p:nvPicPr>
          <p:cNvPr id="366" name="Google Shape;366;p46"/>
          <p:cNvPicPr preferRelativeResize="0"/>
          <p:nvPr/>
        </p:nvPicPr>
        <p:blipFill>
          <a:blip r:embed="rId4">
            <a:alphaModFix/>
          </a:blip>
          <a:stretch>
            <a:fillRect/>
          </a:stretch>
        </p:blipFill>
        <p:spPr>
          <a:xfrm>
            <a:off x="3561522" y="119127"/>
            <a:ext cx="5431229" cy="1821900"/>
          </a:xfrm>
          <a:prstGeom prst="rect">
            <a:avLst/>
          </a:prstGeom>
          <a:noFill/>
          <a:ln>
            <a:noFill/>
          </a:ln>
        </p:spPr>
      </p:pic>
      <p:sp>
        <p:nvSpPr>
          <p:cNvPr id="367" name="Google Shape;367;p46"/>
          <p:cNvSpPr txBox="1"/>
          <p:nvPr/>
        </p:nvSpPr>
        <p:spPr>
          <a:xfrm>
            <a:off x="133150" y="519325"/>
            <a:ext cx="38610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For the object detection Tensorflow will be used.</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This will allow me to customize the dataset, the model, and the output.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The main objects that will be detected are: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People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Terrain</a:t>
            </a:r>
            <a:endParaRPr>
              <a:latin typeface="Proxima Nova"/>
              <a:ea typeface="Proxima Nova"/>
              <a:cs typeface="Proxima Nova"/>
              <a:sym typeface="Proxima Nova"/>
            </a:endParaRPr>
          </a:p>
        </p:txBody>
      </p:sp>
      <p:sp>
        <p:nvSpPr>
          <p:cNvPr id="368" name="Google Shape;368;p46"/>
          <p:cNvSpPr txBox="1"/>
          <p:nvPr/>
        </p:nvSpPr>
        <p:spPr>
          <a:xfrm>
            <a:off x="133150" y="2529725"/>
            <a:ext cx="4036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Since the Jetson Nano will be running both ROS and tensorflow, the model will have to be simple.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This could impact the object detection, however if the model is too complex it could impact the performance of the AI controller.</a:t>
            </a:r>
            <a:endParaRPr>
              <a:latin typeface="Proxima Nova"/>
              <a:ea typeface="Proxima Nova"/>
              <a:cs typeface="Proxima Nova"/>
              <a:sym typeface="Proxima Nova"/>
            </a:endParaRPr>
          </a:p>
        </p:txBody>
      </p:sp>
      <p:pic>
        <p:nvPicPr>
          <p:cNvPr id="369" name="Google Shape;369;p46" title="Record-012.wav">
            <a:hlinkClick r:id="rId5"/>
          </p:cNvPr>
          <p:cNvPicPr preferRelativeResize="0"/>
          <p:nvPr/>
        </p:nvPicPr>
        <p:blipFill>
          <a:blip r:embed="rId6">
            <a:alphaModFix/>
          </a:blip>
          <a:stretch>
            <a:fillRect/>
          </a:stretch>
        </p:blipFill>
        <p:spPr>
          <a:xfrm>
            <a:off x="133150" y="4179027"/>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74" name="Shape 374"/>
        <p:cNvGrpSpPr/>
        <p:nvPr/>
      </p:nvGrpSpPr>
      <p:grpSpPr>
        <a:xfrm>
          <a:off x="0" y="0"/>
          <a:ext cx="0" cy="0"/>
          <a:chOff x="0" y="0"/>
          <a:chExt cx="0" cy="0"/>
        </a:xfrm>
      </p:grpSpPr>
      <p:sp>
        <p:nvSpPr>
          <p:cNvPr id="375" name="Google Shape;375;p4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76" name="Google Shape;376;p4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77" name="Google Shape;377;p47"/>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GPS/GSM</a:t>
            </a:r>
            <a:endParaRPr>
              <a:latin typeface="Helvetica Neue"/>
              <a:ea typeface="Helvetica Neue"/>
              <a:cs typeface="Helvetica Neue"/>
              <a:sym typeface="Helvetica Neue"/>
            </a:endParaRPr>
          </a:p>
        </p:txBody>
      </p:sp>
      <p:sp>
        <p:nvSpPr>
          <p:cNvPr id="378" name="Google Shape;378;p47"/>
          <p:cNvSpPr txBox="1"/>
          <p:nvPr/>
        </p:nvSpPr>
        <p:spPr>
          <a:xfrm>
            <a:off x="257175" y="636500"/>
            <a:ext cx="6416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vehicle will use a GPS module: the Grove Air-530 to map the current location of the vehicle on the UI.</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We will also be utilizing a SIM7600 GSM Hat,</a:t>
            </a:r>
            <a:r>
              <a:rPr lang="en">
                <a:latin typeface="Helvetica Neue"/>
                <a:ea typeface="Helvetica Neue"/>
                <a:cs typeface="Helvetica Neue"/>
                <a:sym typeface="Helvetica Neue"/>
              </a:rPr>
              <a:t> which will allow us to connect to LTE networks which can extend the vehicle’s information to other platforms. However, this requires the use of a SIM card that needs a monthly membership.</a:t>
            </a:r>
            <a:endParaRPr>
              <a:latin typeface="Helvetica Neue"/>
              <a:ea typeface="Helvetica Neue"/>
              <a:cs typeface="Helvetica Neue"/>
              <a:sym typeface="Helvetica Neue"/>
            </a:endParaRPr>
          </a:p>
        </p:txBody>
      </p:sp>
      <p:pic>
        <p:nvPicPr>
          <p:cNvPr id="379" name="Google Shape;379;p47"/>
          <p:cNvPicPr preferRelativeResize="0"/>
          <p:nvPr/>
        </p:nvPicPr>
        <p:blipFill>
          <a:blip r:embed="rId4">
            <a:alphaModFix/>
          </a:blip>
          <a:stretch>
            <a:fillRect/>
          </a:stretch>
        </p:blipFill>
        <p:spPr>
          <a:xfrm>
            <a:off x="5132650" y="2329700"/>
            <a:ext cx="2499708" cy="2499708"/>
          </a:xfrm>
          <a:prstGeom prst="rect">
            <a:avLst/>
          </a:prstGeom>
          <a:noFill/>
          <a:ln>
            <a:noFill/>
          </a:ln>
        </p:spPr>
      </p:pic>
      <p:pic>
        <p:nvPicPr>
          <p:cNvPr id="380" name="Google Shape;380;p47"/>
          <p:cNvPicPr preferRelativeResize="0"/>
          <p:nvPr/>
        </p:nvPicPr>
        <p:blipFill>
          <a:blip r:embed="rId5">
            <a:alphaModFix/>
          </a:blip>
          <a:stretch>
            <a:fillRect/>
          </a:stretch>
        </p:blipFill>
        <p:spPr>
          <a:xfrm>
            <a:off x="808175" y="2571750"/>
            <a:ext cx="3045345" cy="2284009"/>
          </a:xfrm>
          <a:prstGeom prst="rect">
            <a:avLst/>
          </a:prstGeom>
          <a:noFill/>
          <a:ln>
            <a:noFill/>
          </a:ln>
        </p:spPr>
      </p:pic>
      <p:pic>
        <p:nvPicPr>
          <p:cNvPr id="381" name="Google Shape;381;p47" title="GPS + GSM.mp3">
            <a:hlinkClick r:id="rId6"/>
          </p:cNvPr>
          <p:cNvPicPr preferRelativeResize="0"/>
          <p:nvPr/>
        </p:nvPicPr>
        <p:blipFill>
          <a:blip r:embed="rId7">
            <a:alphaModFix/>
          </a:blip>
          <a:stretch>
            <a:fillRect/>
          </a:stretch>
        </p:blipFill>
        <p:spPr>
          <a:xfrm>
            <a:off x="7784758" y="152400"/>
            <a:ext cx="457200" cy="45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86" name="Shape 386"/>
        <p:cNvGrpSpPr/>
        <p:nvPr/>
      </p:nvGrpSpPr>
      <p:grpSpPr>
        <a:xfrm>
          <a:off x="0" y="0"/>
          <a:ext cx="0" cy="0"/>
          <a:chOff x="0" y="0"/>
          <a:chExt cx="0" cy="0"/>
        </a:xfrm>
      </p:grpSpPr>
      <p:sp>
        <p:nvSpPr>
          <p:cNvPr id="387" name="Google Shape;387;p4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88" name="Google Shape;388;p4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89" name="Google Shape;389;p48"/>
          <p:cNvSpPr txBox="1"/>
          <p:nvPr/>
        </p:nvSpPr>
        <p:spPr>
          <a:xfrm>
            <a:off x="133150" y="119125"/>
            <a:ext cx="1983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ATMega328P-U Microcontroller</a:t>
            </a:r>
            <a:endParaRPr>
              <a:latin typeface="Helvetica Neue"/>
              <a:ea typeface="Helvetica Neue"/>
              <a:cs typeface="Helvetica Neue"/>
              <a:sym typeface="Helvetica Neue"/>
            </a:endParaRPr>
          </a:p>
        </p:txBody>
      </p:sp>
      <p:pic>
        <p:nvPicPr>
          <p:cNvPr id="390" name="Google Shape;390;p48"/>
          <p:cNvPicPr preferRelativeResize="0"/>
          <p:nvPr/>
        </p:nvPicPr>
        <p:blipFill>
          <a:blip r:embed="rId4">
            <a:alphaModFix/>
          </a:blip>
          <a:stretch>
            <a:fillRect/>
          </a:stretch>
        </p:blipFill>
        <p:spPr>
          <a:xfrm>
            <a:off x="6515550" y="1574600"/>
            <a:ext cx="1653400" cy="1653400"/>
          </a:xfrm>
          <a:prstGeom prst="rect">
            <a:avLst/>
          </a:prstGeom>
          <a:noFill/>
          <a:ln>
            <a:noFill/>
          </a:ln>
        </p:spPr>
      </p:pic>
      <p:graphicFrame>
        <p:nvGraphicFramePr>
          <p:cNvPr id="391" name="Google Shape;391;p48"/>
          <p:cNvGraphicFramePr/>
          <p:nvPr/>
        </p:nvGraphicFramePr>
        <p:xfrm>
          <a:off x="2454975" y="119130"/>
          <a:ext cx="3000000" cy="3000000"/>
        </p:xfrm>
        <a:graphic>
          <a:graphicData uri="http://schemas.openxmlformats.org/drawingml/2006/table">
            <a:tbl>
              <a:tblPr>
                <a:noFill/>
                <a:tableStyleId>{CA086F0A-D3EE-4894-8861-47EC32BB5327}</a:tableStyleId>
              </a:tblPr>
              <a:tblGrid>
                <a:gridCol w="1700875"/>
                <a:gridCol w="1700875"/>
              </a:tblGrid>
              <a:tr h="372375">
                <a:tc>
                  <a:txBody>
                    <a:bodyPr/>
                    <a:lstStyle/>
                    <a:p>
                      <a:pPr indent="0" lvl="0" marL="0" rtl="0" algn="ctr">
                        <a:spcBef>
                          <a:spcPts val="0"/>
                        </a:spcBef>
                        <a:spcAft>
                          <a:spcPts val="0"/>
                        </a:spcAft>
                        <a:buNone/>
                      </a:pPr>
                      <a:r>
                        <a:rPr lang="en"/>
                        <a:t>AVR</a:t>
                      </a:r>
                      <a:endParaRPr/>
                    </a:p>
                  </a:txBody>
                  <a:tcPr marT="91425" marB="91425" marR="91425" marL="91425"/>
                </a:tc>
                <a:tc>
                  <a:txBody>
                    <a:bodyPr/>
                    <a:lstStyle/>
                    <a:p>
                      <a:pPr indent="0" lvl="0" marL="0" rtl="0" algn="ctr">
                        <a:spcBef>
                          <a:spcPts val="0"/>
                        </a:spcBef>
                        <a:spcAft>
                          <a:spcPts val="0"/>
                        </a:spcAft>
                        <a:buNone/>
                      </a:pPr>
                      <a:r>
                        <a:rPr lang="en"/>
                        <a:t>Core Processor</a:t>
                      </a:r>
                      <a:endParaRPr/>
                    </a:p>
                  </a:txBody>
                  <a:tcPr marT="91425" marB="91425" marR="91425" marL="91425"/>
                </a:tc>
              </a:tr>
              <a:tr h="225975">
                <a:tc>
                  <a:txBody>
                    <a:bodyPr/>
                    <a:lstStyle/>
                    <a:p>
                      <a:pPr indent="0" lvl="0" marL="0" rtl="0" algn="ctr">
                        <a:spcBef>
                          <a:spcPts val="0"/>
                        </a:spcBef>
                        <a:spcAft>
                          <a:spcPts val="0"/>
                        </a:spcAft>
                        <a:buNone/>
                      </a:pPr>
                      <a:r>
                        <a:rPr lang="en"/>
                        <a:t>8-Bit</a:t>
                      </a:r>
                      <a:endParaRPr/>
                    </a:p>
                  </a:txBody>
                  <a:tcPr marT="91425" marB="91425" marR="91425" marL="91425"/>
                </a:tc>
                <a:tc>
                  <a:txBody>
                    <a:bodyPr/>
                    <a:lstStyle/>
                    <a:p>
                      <a:pPr indent="0" lvl="0" marL="0" rtl="0" algn="ctr">
                        <a:spcBef>
                          <a:spcPts val="0"/>
                        </a:spcBef>
                        <a:spcAft>
                          <a:spcPts val="0"/>
                        </a:spcAft>
                        <a:buNone/>
                      </a:pPr>
                      <a:r>
                        <a:rPr lang="en"/>
                        <a:t>Core Size</a:t>
                      </a:r>
                      <a:endParaRPr/>
                    </a:p>
                  </a:txBody>
                  <a:tcPr marT="91425" marB="91425" marR="91425" marL="91425"/>
                </a:tc>
              </a:tr>
              <a:tr h="351800">
                <a:tc>
                  <a:txBody>
                    <a:bodyPr/>
                    <a:lstStyle/>
                    <a:p>
                      <a:pPr indent="0" lvl="0" marL="0" rtl="0" algn="ctr">
                        <a:spcBef>
                          <a:spcPts val="0"/>
                        </a:spcBef>
                        <a:spcAft>
                          <a:spcPts val="0"/>
                        </a:spcAft>
                        <a:buNone/>
                      </a:pPr>
                      <a:r>
                        <a:rPr lang="en"/>
                        <a:t>20 MHz</a:t>
                      </a:r>
                      <a:endParaRPr/>
                    </a:p>
                  </a:txBody>
                  <a:tcPr marT="91425" marB="91425" marR="91425" marL="91425"/>
                </a:tc>
                <a:tc>
                  <a:txBody>
                    <a:bodyPr/>
                    <a:lstStyle/>
                    <a:p>
                      <a:pPr indent="0" lvl="0" marL="0" rtl="0" algn="ctr">
                        <a:spcBef>
                          <a:spcPts val="0"/>
                        </a:spcBef>
                        <a:spcAft>
                          <a:spcPts val="0"/>
                        </a:spcAft>
                        <a:buNone/>
                      </a:pPr>
                      <a:r>
                        <a:rPr lang="en"/>
                        <a:t>Speed</a:t>
                      </a:r>
                      <a:endParaRPr/>
                    </a:p>
                  </a:txBody>
                  <a:tcPr marT="91425" marB="91425" marR="91425" marL="91425"/>
                </a:tc>
              </a:tr>
              <a:tr h="351800">
                <a:tc>
                  <a:txBody>
                    <a:bodyPr/>
                    <a:lstStyle/>
                    <a:p>
                      <a:pPr indent="0" lvl="0" marL="0" rtl="0" algn="ctr">
                        <a:spcBef>
                          <a:spcPts val="0"/>
                        </a:spcBef>
                        <a:spcAft>
                          <a:spcPts val="0"/>
                        </a:spcAft>
                        <a:buNone/>
                      </a:pPr>
                      <a:r>
                        <a:rPr lang="en"/>
                        <a:t>32KB</a:t>
                      </a:r>
                      <a:endParaRPr/>
                    </a:p>
                  </a:txBody>
                  <a:tcPr marT="91425" marB="91425" marR="91425" marL="91425"/>
                </a:tc>
                <a:tc>
                  <a:txBody>
                    <a:bodyPr/>
                    <a:lstStyle/>
                    <a:p>
                      <a:pPr indent="0" lvl="0" marL="0" rtl="0" algn="ctr">
                        <a:spcBef>
                          <a:spcPts val="0"/>
                        </a:spcBef>
                        <a:spcAft>
                          <a:spcPts val="0"/>
                        </a:spcAft>
                        <a:buNone/>
                      </a:pPr>
                      <a:r>
                        <a:rPr lang="en"/>
                        <a:t>Program Memory Size</a:t>
                      </a:r>
                      <a:endParaRPr/>
                    </a:p>
                  </a:txBody>
                  <a:tcPr marT="91425" marB="91425" marR="91425" marL="91425"/>
                </a:tc>
              </a:tr>
              <a:tr h="351800">
                <a:tc>
                  <a:txBody>
                    <a:bodyPr/>
                    <a:lstStyle/>
                    <a:p>
                      <a:pPr indent="0" lvl="0" marL="0" rtl="0" algn="ctr">
                        <a:spcBef>
                          <a:spcPts val="0"/>
                        </a:spcBef>
                        <a:spcAft>
                          <a:spcPts val="0"/>
                        </a:spcAft>
                        <a:buNone/>
                      </a:pPr>
                      <a:r>
                        <a:rPr lang="en"/>
                        <a:t>Flash</a:t>
                      </a:r>
                      <a:endParaRPr/>
                    </a:p>
                  </a:txBody>
                  <a:tcPr marT="91425" marB="91425" marR="91425" marL="91425"/>
                </a:tc>
                <a:tc>
                  <a:txBody>
                    <a:bodyPr/>
                    <a:lstStyle/>
                    <a:p>
                      <a:pPr indent="0" lvl="0" marL="0" rtl="0" algn="ctr">
                        <a:spcBef>
                          <a:spcPts val="0"/>
                        </a:spcBef>
                        <a:spcAft>
                          <a:spcPts val="0"/>
                        </a:spcAft>
                        <a:buNone/>
                      </a:pPr>
                      <a:r>
                        <a:rPr lang="en"/>
                        <a:t>Program Memory Type</a:t>
                      </a:r>
                      <a:endParaRPr/>
                    </a:p>
                  </a:txBody>
                  <a:tcPr marT="91425" marB="91425" marR="91425" marL="91425"/>
                </a:tc>
              </a:tr>
              <a:tr h="351800">
                <a:tc>
                  <a:txBody>
                    <a:bodyPr/>
                    <a:lstStyle/>
                    <a:p>
                      <a:pPr indent="0" lvl="0" marL="0" rtl="0" algn="ctr">
                        <a:spcBef>
                          <a:spcPts val="0"/>
                        </a:spcBef>
                        <a:spcAft>
                          <a:spcPts val="0"/>
                        </a:spcAft>
                        <a:buNone/>
                      </a:pPr>
                      <a:r>
                        <a:rPr lang="en"/>
                        <a:t>1K * 8</a:t>
                      </a:r>
                      <a:endParaRPr/>
                    </a:p>
                  </a:txBody>
                  <a:tcPr marT="91425" marB="91425" marR="91425" marL="91425"/>
                </a:tc>
                <a:tc>
                  <a:txBody>
                    <a:bodyPr/>
                    <a:lstStyle/>
                    <a:p>
                      <a:pPr indent="0" lvl="0" marL="0" rtl="0" algn="ctr">
                        <a:spcBef>
                          <a:spcPts val="0"/>
                        </a:spcBef>
                        <a:spcAft>
                          <a:spcPts val="0"/>
                        </a:spcAft>
                        <a:buNone/>
                      </a:pPr>
                      <a:r>
                        <a:rPr lang="en"/>
                        <a:t>EEPROM Size</a:t>
                      </a:r>
                      <a:endParaRPr/>
                    </a:p>
                  </a:txBody>
                  <a:tcPr marT="91425" marB="91425" marR="91425" marL="91425"/>
                </a:tc>
              </a:tr>
              <a:tr h="351800">
                <a:tc>
                  <a:txBody>
                    <a:bodyPr/>
                    <a:lstStyle/>
                    <a:p>
                      <a:pPr indent="0" lvl="0" marL="0" rtl="0" algn="ctr">
                        <a:spcBef>
                          <a:spcPts val="0"/>
                        </a:spcBef>
                        <a:spcAft>
                          <a:spcPts val="0"/>
                        </a:spcAft>
                        <a:buNone/>
                      </a:pPr>
                      <a:r>
                        <a:rPr lang="en"/>
                        <a:t>2K * 8 </a:t>
                      </a:r>
                      <a:endParaRPr/>
                    </a:p>
                  </a:txBody>
                  <a:tcPr marT="91425" marB="91425" marR="91425" marL="91425"/>
                </a:tc>
                <a:tc>
                  <a:txBody>
                    <a:bodyPr/>
                    <a:lstStyle/>
                    <a:p>
                      <a:pPr indent="0" lvl="0" marL="0" rtl="0" algn="ctr">
                        <a:spcBef>
                          <a:spcPts val="0"/>
                        </a:spcBef>
                        <a:spcAft>
                          <a:spcPts val="0"/>
                        </a:spcAft>
                        <a:buNone/>
                      </a:pPr>
                      <a:r>
                        <a:rPr lang="en"/>
                        <a:t>RAM Size</a:t>
                      </a:r>
                      <a:endParaRPr/>
                    </a:p>
                  </a:txBody>
                  <a:tcPr marT="91425" marB="91425" marR="91425" marL="91425"/>
                </a:tc>
              </a:tr>
              <a:tr h="591550">
                <a:tc>
                  <a:txBody>
                    <a:bodyPr/>
                    <a:lstStyle/>
                    <a:p>
                      <a:pPr indent="0" lvl="0" marL="0" rtl="0" algn="ctr">
                        <a:spcBef>
                          <a:spcPts val="0"/>
                        </a:spcBef>
                        <a:spcAft>
                          <a:spcPts val="0"/>
                        </a:spcAft>
                        <a:buNone/>
                      </a:pPr>
                      <a:r>
                        <a:rPr lang="en"/>
                        <a:t>1.8V 5.5V</a:t>
                      </a:r>
                      <a:endParaRPr/>
                    </a:p>
                  </a:txBody>
                  <a:tcPr marT="91425" marB="91425" marR="91425" marL="91425"/>
                </a:tc>
                <a:tc>
                  <a:txBody>
                    <a:bodyPr/>
                    <a:lstStyle/>
                    <a:p>
                      <a:pPr indent="0" lvl="0" marL="0" rtl="0" algn="ctr">
                        <a:spcBef>
                          <a:spcPts val="0"/>
                        </a:spcBef>
                        <a:spcAft>
                          <a:spcPts val="0"/>
                        </a:spcAft>
                        <a:buNone/>
                      </a:pPr>
                      <a:r>
                        <a:rPr lang="en"/>
                        <a:t>Voltage - Supply (Vcc/Vdd)</a:t>
                      </a:r>
                      <a:endParaRPr/>
                    </a:p>
                  </a:txBody>
                  <a:tcPr marT="91425" marB="91425" marR="91425" marL="91425"/>
                </a:tc>
              </a:tr>
              <a:tr h="396450">
                <a:tc>
                  <a:txBody>
                    <a:bodyPr/>
                    <a:lstStyle/>
                    <a:p>
                      <a:pPr indent="0" lvl="0" marL="0" rtl="0" algn="ctr">
                        <a:spcBef>
                          <a:spcPts val="0"/>
                        </a:spcBef>
                        <a:spcAft>
                          <a:spcPts val="0"/>
                        </a:spcAft>
                        <a:buNone/>
                      </a:pPr>
                      <a:r>
                        <a:rPr lang="en"/>
                        <a:t>28</a:t>
                      </a:r>
                      <a:endParaRPr/>
                    </a:p>
                  </a:txBody>
                  <a:tcPr marT="91425" marB="91425" marR="91425" marL="91425"/>
                </a:tc>
                <a:tc>
                  <a:txBody>
                    <a:bodyPr/>
                    <a:lstStyle/>
                    <a:p>
                      <a:pPr indent="0" lvl="0" marL="0" rtl="0" algn="ctr">
                        <a:spcBef>
                          <a:spcPts val="0"/>
                        </a:spcBef>
                        <a:spcAft>
                          <a:spcPts val="0"/>
                        </a:spcAft>
                        <a:buNone/>
                      </a:pPr>
                      <a:r>
                        <a:rPr lang="en"/>
                        <a:t>Number of IO pins</a:t>
                      </a:r>
                      <a:endParaRPr/>
                    </a:p>
                  </a:txBody>
                  <a:tcPr marT="91425" marB="91425" marR="91425" marL="91425"/>
                </a:tc>
              </a:tr>
              <a:tr h="352050">
                <a:tc>
                  <a:txBody>
                    <a:bodyPr/>
                    <a:lstStyle/>
                    <a:p>
                      <a:pPr indent="0" lvl="0" marL="0" rtl="0" algn="ctr">
                        <a:spcBef>
                          <a:spcPts val="0"/>
                        </a:spcBef>
                        <a:spcAft>
                          <a:spcPts val="0"/>
                        </a:spcAft>
                        <a:buNone/>
                      </a:pPr>
                      <a:r>
                        <a:rPr lang="en"/>
                        <a:t>$2.63</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392" name="Google Shape;392;p48" title="Record (online-voice-recorder.com).mp3">
            <a:hlinkClick r:id="rId5"/>
          </p:cNvPr>
          <p:cNvPicPr preferRelativeResize="0"/>
          <p:nvPr/>
        </p:nvPicPr>
        <p:blipFill>
          <a:blip r:embed="rId6">
            <a:alphaModFix/>
          </a:blip>
          <a:stretch>
            <a:fillRect/>
          </a:stretch>
        </p:blipFill>
        <p:spPr>
          <a:xfrm>
            <a:off x="256300" y="4108325"/>
            <a:ext cx="457200" cy="45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97" name="Shape 397"/>
        <p:cNvGrpSpPr/>
        <p:nvPr/>
      </p:nvGrpSpPr>
      <p:grpSpPr>
        <a:xfrm>
          <a:off x="0" y="0"/>
          <a:ext cx="0" cy="0"/>
          <a:chOff x="0" y="0"/>
          <a:chExt cx="0" cy="0"/>
        </a:xfrm>
      </p:grpSpPr>
      <p:sp>
        <p:nvSpPr>
          <p:cNvPr id="398" name="Google Shape;398;p4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99" name="Google Shape;399;p4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00" name="Google Shape;400;p49"/>
          <p:cNvSpPr txBox="1"/>
          <p:nvPr/>
        </p:nvSpPr>
        <p:spPr>
          <a:xfrm>
            <a:off x="133150" y="119125"/>
            <a:ext cx="86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HC-SR04 Distance Sensor</a:t>
            </a:r>
            <a:endParaRPr>
              <a:latin typeface="Helvetica Neue"/>
              <a:ea typeface="Helvetica Neue"/>
              <a:cs typeface="Helvetica Neue"/>
              <a:sym typeface="Helvetica Neue"/>
            </a:endParaRPr>
          </a:p>
        </p:txBody>
      </p:sp>
      <p:pic>
        <p:nvPicPr>
          <p:cNvPr id="401" name="Google Shape;401;p49"/>
          <p:cNvPicPr preferRelativeResize="0"/>
          <p:nvPr/>
        </p:nvPicPr>
        <p:blipFill>
          <a:blip r:embed="rId4">
            <a:alphaModFix/>
          </a:blip>
          <a:stretch>
            <a:fillRect/>
          </a:stretch>
        </p:blipFill>
        <p:spPr>
          <a:xfrm>
            <a:off x="1382500" y="2942525"/>
            <a:ext cx="2949375" cy="1673475"/>
          </a:xfrm>
          <a:prstGeom prst="rect">
            <a:avLst/>
          </a:prstGeom>
          <a:noFill/>
          <a:ln>
            <a:noFill/>
          </a:ln>
        </p:spPr>
      </p:pic>
      <p:sp>
        <p:nvSpPr>
          <p:cNvPr id="402" name="Google Shape;402;p49"/>
          <p:cNvSpPr txBox="1"/>
          <p:nvPr/>
        </p:nvSpPr>
        <p:spPr>
          <a:xfrm>
            <a:off x="359750" y="602825"/>
            <a:ext cx="4453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Has a range between 0 and 400 centimeters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Our vehicle with have four of these, one on each corner of the car</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Analog</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Using these sensors, the driver will be notified via the touchscreen display that the vehicle is too close to an object</a:t>
            </a:r>
            <a:endParaRPr>
              <a:latin typeface="Proxima Nova"/>
              <a:ea typeface="Proxima Nova"/>
              <a:cs typeface="Proxima Nova"/>
              <a:sym typeface="Proxima Nova"/>
            </a:endParaRPr>
          </a:p>
        </p:txBody>
      </p:sp>
      <p:graphicFrame>
        <p:nvGraphicFramePr>
          <p:cNvPr id="403" name="Google Shape;403;p49"/>
          <p:cNvGraphicFramePr/>
          <p:nvPr/>
        </p:nvGraphicFramePr>
        <p:xfrm>
          <a:off x="5278200" y="662675"/>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3.1V - 5V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Analog</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400cm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0cm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$7.95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04" name="Google Shape;404;p49" title="Record (online-voice-recorder.com) (1).mp3">
            <a:hlinkClick r:id="rId5"/>
          </p:cNvPr>
          <p:cNvPicPr preferRelativeResize="0"/>
          <p:nvPr/>
        </p:nvPicPr>
        <p:blipFill>
          <a:blip r:embed="rId6">
            <a:alphaModFix/>
          </a:blip>
          <a:stretch>
            <a:fillRect/>
          </a:stretch>
        </p:blipFill>
        <p:spPr>
          <a:xfrm>
            <a:off x="236975" y="4158800"/>
            <a:ext cx="4572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17" name="Shape 117"/>
        <p:cNvGrpSpPr/>
        <p:nvPr/>
      </p:nvGrpSpPr>
      <p:grpSpPr>
        <a:xfrm>
          <a:off x="0" y="0"/>
          <a:ext cx="0" cy="0"/>
          <a:chOff x="0" y="0"/>
          <a:chExt cx="0" cy="0"/>
        </a:xfrm>
      </p:grpSpPr>
      <p:sp>
        <p:nvSpPr>
          <p:cNvPr id="118" name="Google Shape;118;p2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19" name="Google Shape;119;p2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20" name="Google Shape;120;p23"/>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Motivation</a:t>
            </a:r>
            <a:endParaRPr>
              <a:latin typeface="Helvetica Neue"/>
              <a:ea typeface="Helvetica Neue"/>
              <a:cs typeface="Helvetica Neue"/>
              <a:sym typeface="Helvetica Neue"/>
            </a:endParaRPr>
          </a:p>
        </p:txBody>
      </p:sp>
      <p:sp>
        <p:nvSpPr>
          <p:cNvPr id="121" name="Google Shape;121;p23"/>
          <p:cNvSpPr txBox="1"/>
          <p:nvPr/>
        </p:nvSpPr>
        <p:spPr>
          <a:xfrm>
            <a:off x="133150" y="665700"/>
            <a:ext cx="62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122" name="Google Shape;122;p23"/>
          <p:cNvSpPr txBox="1"/>
          <p:nvPr/>
        </p:nvSpPr>
        <p:spPr>
          <a:xfrm>
            <a:off x="237875" y="662225"/>
            <a:ext cx="7850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The motivation behind this project is to explore current </a:t>
            </a:r>
            <a:r>
              <a:rPr lang="en">
                <a:latin typeface="Proxima Nova"/>
                <a:ea typeface="Proxima Nova"/>
                <a:cs typeface="Proxima Nova"/>
                <a:sym typeface="Proxima Nova"/>
              </a:rPr>
              <a:t>technologies</a:t>
            </a:r>
            <a:r>
              <a:rPr lang="en">
                <a:latin typeface="Proxima Nova"/>
                <a:ea typeface="Proxima Nova"/>
                <a:cs typeface="Proxima Nova"/>
                <a:sym typeface="Proxima Nova"/>
              </a:rPr>
              <a:t> and to build and design a prototype for an autonomous vehicle that can survey and measure information from many different environments, as well as promote safety standards to current vehicles.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Exploration and safety are key factors that motivate our design, as we hope for this vehicle to one day be used on an extraterrestrial environment and discover and gather a wide variety of information.</a:t>
            </a:r>
            <a:endParaRPr>
              <a:latin typeface="Proxima Nova"/>
              <a:ea typeface="Proxima Nova"/>
              <a:cs typeface="Proxima Nova"/>
              <a:sym typeface="Proxima Nova"/>
            </a:endParaRPr>
          </a:p>
        </p:txBody>
      </p:sp>
      <p:pic>
        <p:nvPicPr>
          <p:cNvPr id="123" name="Google Shape;123;p23" title="Motivation.mp3">
            <a:hlinkClick r:id="rId4"/>
          </p:cNvPr>
          <p:cNvPicPr preferRelativeResize="0"/>
          <p:nvPr/>
        </p:nvPicPr>
        <p:blipFill>
          <a:blip r:embed="rId5">
            <a:alphaModFix/>
          </a:blip>
          <a:stretch>
            <a:fillRect/>
          </a:stretch>
        </p:blipFill>
        <p:spPr>
          <a:xfrm>
            <a:off x="152400" y="2507825"/>
            <a:ext cx="457200" cy="457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09" name="Shape 409"/>
        <p:cNvGrpSpPr/>
        <p:nvPr/>
      </p:nvGrpSpPr>
      <p:grpSpPr>
        <a:xfrm>
          <a:off x="0" y="0"/>
          <a:ext cx="0" cy="0"/>
          <a:chOff x="0" y="0"/>
          <a:chExt cx="0" cy="0"/>
        </a:xfrm>
      </p:grpSpPr>
      <p:sp>
        <p:nvSpPr>
          <p:cNvPr id="410" name="Google Shape;410;p5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11" name="Google Shape;411;p5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12" name="Google Shape;412;p50"/>
          <p:cNvPicPr preferRelativeResize="0"/>
          <p:nvPr/>
        </p:nvPicPr>
        <p:blipFill>
          <a:blip r:embed="rId4">
            <a:alphaModFix/>
          </a:blip>
          <a:stretch>
            <a:fillRect/>
          </a:stretch>
        </p:blipFill>
        <p:spPr>
          <a:xfrm>
            <a:off x="592100" y="2968425"/>
            <a:ext cx="1665125" cy="1655725"/>
          </a:xfrm>
          <a:prstGeom prst="rect">
            <a:avLst/>
          </a:prstGeom>
          <a:noFill/>
          <a:ln>
            <a:noFill/>
          </a:ln>
        </p:spPr>
      </p:pic>
      <p:sp>
        <p:nvSpPr>
          <p:cNvPr id="413" name="Google Shape;413;p50"/>
          <p:cNvSpPr txBox="1"/>
          <p:nvPr/>
        </p:nvSpPr>
        <p:spPr>
          <a:xfrm>
            <a:off x="148375" y="168775"/>
            <a:ext cx="30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VEML7700 Light Sensor</a:t>
            </a:r>
            <a:endParaRPr>
              <a:latin typeface="Proxima Nova"/>
              <a:ea typeface="Proxima Nova"/>
              <a:cs typeface="Proxima Nova"/>
              <a:sym typeface="Proxima Nova"/>
            </a:endParaRPr>
          </a:p>
        </p:txBody>
      </p:sp>
      <p:pic>
        <p:nvPicPr>
          <p:cNvPr id="414" name="Google Shape;414;p50"/>
          <p:cNvPicPr preferRelativeResize="0"/>
          <p:nvPr/>
        </p:nvPicPr>
        <p:blipFill rotWithShape="1">
          <a:blip r:embed="rId5">
            <a:alphaModFix/>
          </a:blip>
          <a:srcRect b="0" l="5924" r="-15838" t="-9902"/>
          <a:stretch/>
        </p:blipFill>
        <p:spPr>
          <a:xfrm>
            <a:off x="2609100" y="2799700"/>
            <a:ext cx="2512200" cy="1824450"/>
          </a:xfrm>
          <a:prstGeom prst="rect">
            <a:avLst/>
          </a:prstGeom>
          <a:noFill/>
          <a:ln>
            <a:noFill/>
          </a:ln>
        </p:spPr>
      </p:pic>
      <p:sp>
        <p:nvSpPr>
          <p:cNvPr id="415" name="Google Shape;415;p50"/>
          <p:cNvSpPr txBox="1"/>
          <p:nvPr/>
        </p:nvSpPr>
        <p:spPr>
          <a:xfrm>
            <a:off x="661175" y="904250"/>
            <a:ext cx="4268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Calculates the lux of the surrounding area</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Will be used to turn on vehicle headlights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Has I2C communication</a:t>
            </a:r>
            <a:endParaRPr>
              <a:latin typeface="Proxima Nova"/>
              <a:ea typeface="Proxima Nova"/>
              <a:cs typeface="Proxima Nova"/>
              <a:sym typeface="Proxima Nova"/>
            </a:endParaRPr>
          </a:p>
        </p:txBody>
      </p:sp>
      <p:graphicFrame>
        <p:nvGraphicFramePr>
          <p:cNvPr id="416" name="Google Shape;416;p50"/>
          <p:cNvGraphicFramePr/>
          <p:nvPr/>
        </p:nvGraphicFramePr>
        <p:xfrm>
          <a:off x="5278200" y="662675"/>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2.5V - 3.6V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120klux</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0lux</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17" name="Google Shape;417;p50" title="Record (online-voice-recorder.com) (2).mp3">
            <a:hlinkClick r:id="rId6"/>
          </p:cNvPr>
          <p:cNvPicPr preferRelativeResize="0"/>
          <p:nvPr/>
        </p:nvPicPr>
        <p:blipFill>
          <a:blip r:embed="rId7">
            <a:alphaModFix/>
          </a:blip>
          <a:stretch>
            <a:fillRect/>
          </a:stretch>
        </p:blipFill>
        <p:spPr>
          <a:xfrm>
            <a:off x="52275" y="4166950"/>
            <a:ext cx="4572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22" name="Shape 422"/>
        <p:cNvGrpSpPr/>
        <p:nvPr/>
      </p:nvGrpSpPr>
      <p:grpSpPr>
        <a:xfrm>
          <a:off x="0" y="0"/>
          <a:ext cx="0" cy="0"/>
          <a:chOff x="0" y="0"/>
          <a:chExt cx="0" cy="0"/>
        </a:xfrm>
      </p:grpSpPr>
      <p:sp>
        <p:nvSpPr>
          <p:cNvPr id="423" name="Google Shape;423;p5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24" name="Google Shape;424;p5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25" name="Google Shape;425;p51"/>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DFRobot NFC Sensor</a:t>
            </a:r>
            <a:endParaRPr>
              <a:latin typeface="Helvetica Neue"/>
              <a:ea typeface="Helvetica Neue"/>
              <a:cs typeface="Helvetica Neue"/>
              <a:sym typeface="Helvetica Neue"/>
            </a:endParaRPr>
          </a:p>
        </p:txBody>
      </p:sp>
      <p:sp>
        <p:nvSpPr>
          <p:cNvPr id="426" name="Google Shape;426;p51"/>
          <p:cNvSpPr txBox="1"/>
          <p:nvPr/>
        </p:nvSpPr>
        <p:spPr>
          <a:xfrm>
            <a:off x="332075" y="686300"/>
            <a:ext cx="20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427" name="Google Shape;427;p51"/>
          <p:cNvPicPr preferRelativeResize="0"/>
          <p:nvPr/>
        </p:nvPicPr>
        <p:blipFill>
          <a:blip r:embed="rId4">
            <a:alphaModFix/>
          </a:blip>
          <a:stretch>
            <a:fillRect/>
          </a:stretch>
        </p:blipFill>
        <p:spPr>
          <a:xfrm>
            <a:off x="1785850" y="2287125"/>
            <a:ext cx="4786900" cy="2211475"/>
          </a:xfrm>
          <a:prstGeom prst="rect">
            <a:avLst/>
          </a:prstGeom>
          <a:noFill/>
          <a:ln>
            <a:noFill/>
          </a:ln>
        </p:spPr>
      </p:pic>
      <p:sp>
        <p:nvSpPr>
          <p:cNvPr id="428" name="Google Shape;428;p51"/>
          <p:cNvSpPr txBox="1"/>
          <p:nvPr/>
        </p:nvSpPr>
        <p:spPr>
          <a:xfrm>
            <a:off x="450150" y="605125"/>
            <a:ext cx="48999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Can communicate </a:t>
            </a:r>
            <a:r>
              <a:rPr lang="en">
                <a:latin typeface="Proxima Nova"/>
                <a:ea typeface="Proxima Nova"/>
                <a:cs typeface="Proxima Nova"/>
                <a:sym typeface="Proxima Nova"/>
              </a:rPr>
              <a:t>with</a:t>
            </a:r>
            <a:r>
              <a:rPr lang="en">
                <a:latin typeface="Proxima Nova"/>
                <a:ea typeface="Proxima Nova"/>
                <a:cs typeface="Proxima Nova"/>
                <a:sym typeface="Proxima Nova"/>
              </a:rPr>
              <a:t> either i2c or UART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Different protocol support</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Reader/Writer</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Card Emulation</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Peer-to-Peer</a:t>
            </a:r>
            <a:endParaRPr>
              <a:latin typeface="Proxima Nova"/>
              <a:ea typeface="Proxima Nova"/>
              <a:cs typeface="Proxima Nova"/>
              <a:sym typeface="Proxima Nova"/>
            </a:endParaRPr>
          </a:p>
        </p:txBody>
      </p:sp>
      <p:sp>
        <p:nvSpPr>
          <p:cNvPr id="429" name="Google Shape;429;p51"/>
          <p:cNvSpPr txBox="1"/>
          <p:nvPr/>
        </p:nvSpPr>
        <p:spPr>
          <a:xfrm>
            <a:off x="4355300" y="578600"/>
            <a:ext cx="41097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Will unlock the touchscreen after communication with specific device</a:t>
            </a:r>
            <a:endParaRPr>
              <a:latin typeface="Proxima Nova"/>
              <a:ea typeface="Proxima Nova"/>
              <a:cs typeface="Proxima Nova"/>
              <a:sym typeface="Proxima Nova"/>
            </a:endParaRPr>
          </a:p>
        </p:txBody>
      </p:sp>
      <p:pic>
        <p:nvPicPr>
          <p:cNvPr id="430" name="Google Shape;430;p51" title="Record (online-voice-recorder.com) (3).mp3">
            <a:hlinkClick r:id="rId5"/>
          </p:cNvPr>
          <p:cNvPicPr preferRelativeResize="0"/>
          <p:nvPr/>
        </p:nvPicPr>
        <p:blipFill>
          <a:blip r:embed="rId6">
            <a:alphaModFix/>
          </a:blip>
          <a:stretch>
            <a:fillRect/>
          </a:stretch>
        </p:blipFill>
        <p:spPr>
          <a:xfrm>
            <a:off x="133150" y="4230075"/>
            <a:ext cx="457200" cy="45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35" name="Shape 435"/>
        <p:cNvGrpSpPr/>
        <p:nvPr/>
      </p:nvGrpSpPr>
      <p:grpSpPr>
        <a:xfrm>
          <a:off x="0" y="0"/>
          <a:ext cx="0" cy="0"/>
          <a:chOff x="0" y="0"/>
          <a:chExt cx="0" cy="0"/>
        </a:xfrm>
      </p:grpSpPr>
      <p:sp>
        <p:nvSpPr>
          <p:cNvPr id="436" name="Google Shape;436;p5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37" name="Google Shape;437;p5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38" name="Google Shape;438;p52"/>
          <p:cNvPicPr preferRelativeResize="0"/>
          <p:nvPr/>
        </p:nvPicPr>
        <p:blipFill>
          <a:blip r:embed="rId4">
            <a:alphaModFix/>
          </a:blip>
          <a:stretch>
            <a:fillRect/>
          </a:stretch>
        </p:blipFill>
        <p:spPr>
          <a:xfrm>
            <a:off x="879100" y="3114937"/>
            <a:ext cx="1415125" cy="1233950"/>
          </a:xfrm>
          <a:prstGeom prst="rect">
            <a:avLst/>
          </a:prstGeom>
          <a:noFill/>
          <a:ln>
            <a:noFill/>
          </a:ln>
        </p:spPr>
      </p:pic>
      <p:sp>
        <p:nvSpPr>
          <p:cNvPr id="439" name="Google Shape;439;p52"/>
          <p:cNvSpPr txBox="1"/>
          <p:nvPr/>
        </p:nvSpPr>
        <p:spPr>
          <a:xfrm>
            <a:off x="233350" y="136125"/>
            <a:ext cx="381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AM2320 Temperature and Humidity Sensor</a:t>
            </a:r>
            <a:endParaRPr>
              <a:latin typeface="Proxima Nova"/>
              <a:ea typeface="Proxima Nova"/>
              <a:cs typeface="Proxima Nova"/>
              <a:sym typeface="Proxima Nova"/>
            </a:endParaRPr>
          </a:p>
        </p:txBody>
      </p:sp>
      <p:sp>
        <p:nvSpPr>
          <p:cNvPr id="440" name="Google Shape;440;p52"/>
          <p:cNvSpPr txBox="1"/>
          <p:nvPr/>
        </p:nvSpPr>
        <p:spPr>
          <a:xfrm>
            <a:off x="441375" y="797025"/>
            <a:ext cx="36882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Measures temperature in between -40 to +80 degrees Celsius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Measures Humidity between 0 to 99.9 %RH (relative Humidity)</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graphicFrame>
        <p:nvGraphicFramePr>
          <p:cNvPr id="441" name="Google Shape;441;p52"/>
          <p:cNvGraphicFramePr/>
          <p:nvPr/>
        </p:nvGraphicFramePr>
        <p:xfrm>
          <a:off x="5211575" y="832900"/>
          <a:ext cx="3000000" cy="3000000"/>
        </p:xfrm>
        <a:graphic>
          <a:graphicData uri="http://schemas.openxmlformats.org/drawingml/2006/table">
            <a:tbl>
              <a:tblPr>
                <a:noFill/>
                <a:tableStyleId>{CA086F0A-D3EE-4894-8861-47EC32BB5327}</a:tableStyleId>
              </a:tblPr>
              <a:tblGrid>
                <a:gridCol w="1753800"/>
                <a:gridCol w="1877375"/>
              </a:tblGrid>
              <a:tr h="555550">
                <a:tc>
                  <a:txBody>
                    <a:bodyPr/>
                    <a:lstStyle/>
                    <a:p>
                      <a:pPr indent="0" lvl="0" marL="0" rtl="0" algn="ctr">
                        <a:spcBef>
                          <a:spcPts val="0"/>
                        </a:spcBef>
                        <a:spcAft>
                          <a:spcPts val="0"/>
                        </a:spcAft>
                        <a:buNone/>
                      </a:pPr>
                      <a:r>
                        <a:rPr lang="en"/>
                        <a:t>3.1V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437125">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468950">
                <a:tc>
                  <a:txBody>
                    <a:bodyPr/>
                    <a:lstStyle/>
                    <a:p>
                      <a:pPr indent="0" lvl="0" marL="0" rtl="0" algn="ctr">
                        <a:spcBef>
                          <a:spcPts val="0"/>
                        </a:spcBef>
                        <a:spcAft>
                          <a:spcPts val="0"/>
                        </a:spcAft>
                        <a:buClr>
                          <a:schemeClr val="dk1"/>
                        </a:buClr>
                        <a:buSzPts val="1100"/>
                        <a:buFont typeface="Arial"/>
                        <a:buNone/>
                      </a:pPr>
                      <a:r>
                        <a:rPr lang="en">
                          <a:solidFill>
                            <a:schemeClr val="dk1"/>
                          </a:solidFill>
                        </a:rPr>
                        <a:t>+85</a:t>
                      </a:r>
                      <a:r>
                        <a:rPr lang="en">
                          <a:solidFill>
                            <a:schemeClr val="dk1"/>
                          </a:solidFill>
                        </a:rPr>
                        <a:t>० Celsius</a:t>
                      </a:r>
                      <a:endParaRPr/>
                    </a:p>
                  </a:txBody>
                  <a:tcPr marT="91425" marB="91425" marR="91425" marL="91425"/>
                </a:tc>
                <a:tc>
                  <a:txBody>
                    <a:bodyPr/>
                    <a:lstStyle/>
                    <a:p>
                      <a:pPr indent="0" lvl="0" marL="0" rtl="0" algn="ctr">
                        <a:spcBef>
                          <a:spcPts val="0"/>
                        </a:spcBef>
                        <a:spcAft>
                          <a:spcPts val="0"/>
                        </a:spcAft>
                        <a:buNone/>
                      </a:pPr>
                      <a:r>
                        <a:rPr lang="en"/>
                        <a:t>Max Temp Range</a:t>
                      </a:r>
                      <a:endParaRPr/>
                    </a:p>
                  </a:txBody>
                  <a:tcPr marT="91425" marB="91425" marR="91425" marL="91425"/>
                </a:tc>
              </a:tr>
              <a:tr h="451925">
                <a:tc>
                  <a:txBody>
                    <a:bodyPr/>
                    <a:lstStyle/>
                    <a:p>
                      <a:pPr indent="0" lvl="0" marL="0" rtl="0" algn="ctr">
                        <a:spcBef>
                          <a:spcPts val="0"/>
                        </a:spcBef>
                        <a:spcAft>
                          <a:spcPts val="0"/>
                        </a:spcAft>
                        <a:buNone/>
                      </a:pPr>
                      <a:r>
                        <a:rPr lang="en"/>
                        <a:t>-40० Celsius</a:t>
                      </a:r>
                      <a:endParaRPr/>
                    </a:p>
                  </a:txBody>
                  <a:tcPr marT="91425" marB="91425" marR="91425" marL="91425"/>
                </a:tc>
                <a:tc>
                  <a:txBody>
                    <a:bodyPr/>
                    <a:lstStyle/>
                    <a:p>
                      <a:pPr indent="0" lvl="0" marL="0" rtl="0" algn="ctr">
                        <a:spcBef>
                          <a:spcPts val="0"/>
                        </a:spcBef>
                        <a:spcAft>
                          <a:spcPts val="0"/>
                        </a:spcAft>
                        <a:buNone/>
                      </a:pPr>
                      <a:r>
                        <a:rPr lang="en"/>
                        <a:t>Min Temp Range</a:t>
                      </a:r>
                      <a:endParaRPr/>
                    </a:p>
                  </a:txBody>
                  <a:tcPr marT="91425" marB="91425" marR="91425" marL="91425"/>
                </a:tc>
              </a:tr>
              <a:tr h="609575">
                <a:tc>
                  <a:txBody>
                    <a:bodyPr/>
                    <a:lstStyle/>
                    <a:p>
                      <a:pPr indent="0" lvl="0" marL="0" rtl="0" algn="ctr">
                        <a:spcBef>
                          <a:spcPts val="0"/>
                        </a:spcBef>
                        <a:spcAft>
                          <a:spcPts val="0"/>
                        </a:spcAft>
                        <a:buNone/>
                      </a:pPr>
                      <a:r>
                        <a:rPr lang="en"/>
                        <a:t>99.9%</a:t>
                      </a:r>
                      <a:endParaRPr/>
                    </a:p>
                  </a:txBody>
                  <a:tcPr marT="91425" marB="91425" marR="91425" marL="91425"/>
                </a:tc>
                <a:tc>
                  <a:txBody>
                    <a:bodyPr/>
                    <a:lstStyle/>
                    <a:p>
                      <a:pPr indent="0" lvl="0" marL="0" rtl="0" algn="ctr">
                        <a:spcBef>
                          <a:spcPts val="0"/>
                        </a:spcBef>
                        <a:spcAft>
                          <a:spcPts val="0"/>
                        </a:spcAft>
                        <a:buNone/>
                      </a:pPr>
                      <a:r>
                        <a:rPr lang="en"/>
                        <a:t>Max Humidity Range</a:t>
                      </a:r>
                      <a:endParaRPr/>
                    </a:p>
                  </a:txBody>
                  <a:tcPr marT="91425" marB="91425" marR="91425" marL="91425"/>
                </a:tc>
              </a:tr>
              <a:tr h="609575">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Min Humidity Range</a:t>
                      </a:r>
                      <a:endParaRPr/>
                    </a:p>
                  </a:txBody>
                  <a:tcPr marT="91425" marB="91425" marR="91425" marL="91425"/>
                </a:tc>
              </a:tr>
              <a:tr h="555550">
                <a:tc>
                  <a:txBody>
                    <a:bodyPr/>
                    <a:lstStyle/>
                    <a:p>
                      <a:pPr indent="0" lvl="0" marL="0" rtl="0" algn="ctr">
                        <a:spcBef>
                          <a:spcPts val="0"/>
                        </a:spcBef>
                        <a:spcAft>
                          <a:spcPts val="0"/>
                        </a:spcAft>
                        <a:buNone/>
                      </a:pPr>
                      <a:r>
                        <a:rPr lang="en"/>
                        <a:t>$3.95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42" name="Google Shape;442;p52" title="Record (online-voice-recorder.com) (4).mp3">
            <a:hlinkClick r:id="rId5"/>
          </p:cNvPr>
          <p:cNvPicPr preferRelativeResize="0"/>
          <p:nvPr/>
        </p:nvPicPr>
        <p:blipFill>
          <a:blip r:embed="rId6">
            <a:alphaModFix/>
          </a:blip>
          <a:stretch>
            <a:fillRect/>
          </a:stretch>
        </p:blipFill>
        <p:spPr>
          <a:xfrm>
            <a:off x="233350" y="4063950"/>
            <a:ext cx="457200" cy="45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47" name="Shape 447"/>
        <p:cNvGrpSpPr/>
        <p:nvPr/>
      </p:nvGrpSpPr>
      <p:grpSpPr>
        <a:xfrm>
          <a:off x="0" y="0"/>
          <a:ext cx="0" cy="0"/>
          <a:chOff x="0" y="0"/>
          <a:chExt cx="0" cy="0"/>
        </a:xfrm>
      </p:grpSpPr>
      <p:sp>
        <p:nvSpPr>
          <p:cNvPr id="448" name="Google Shape;448;p5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49" name="Google Shape;449;p5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50" name="Google Shape;450;p53"/>
          <p:cNvSpPr txBox="1"/>
          <p:nvPr/>
        </p:nvSpPr>
        <p:spPr>
          <a:xfrm>
            <a:off x="170150" y="1287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VEML 6070 </a:t>
            </a:r>
            <a:r>
              <a:rPr lang="en">
                <a:latin typeface="Helvetica Neue"/>
                <a:ea typeface="Helvetica Neue"/>
                <a:cs typeface="Helvetica Neue"/>
                <a:sym typeface="Helvetica Neue"/>
              </a:rPr>
              <a:t>UV Sensor</a:t>
            </a:r>
            <a:endParaRPr>
              <a:latin typeface="Helvetica Neue"/>
              <a:ea typeface="Helvetica Neue"/>
              <a:cs typeface="Helvetica Neue"/>
              <a:sym typeface="Helvetica Neue"/>
            </a:endParaRPr>
          </a:p>
        </p:txBody>
      </p:sp>
      <p:pic>
        <p:nvPicPr>
          <p:cNvPr id="451" name="Google Shape;451;p53"/>
          <p:cNvPicPr preferRelativeResize="0"/>
          <p:nvPr/>
        </p:nvPicPr>
        <p:blipFill>
          <a:blip r:embed="rId4">
            <a:alphaModFix/>
          </a:blip>
          <a:stretch>
            <a:fillRect/>
          </a:stretch>
        </p:blipFill>
        <p:spPr>
          <a:xfrm>
            <a:off x="463325" y="2980350"/>
            <a:ext cx="1226775" cy="1316774"/>
          </a:xfrm>
          <a:prstGeom prst="rect">
            <a:avLst/>
          </a:prstGeom>
          <a:noFill/>
          <a:ln>
            <a:noFill/>
          </a:ln>
        </p:spPr>
      </p:pic>
      <p:sp>
        <p:nvSpPr>
          <p:cNvPr id="452" name="Google Shape;452;p53"/>
          <p:cNvSpPr txBox="1"/>
          <p:nvPr/>
        </p:nvSpPr>
        <p:spPr>
          <a:xfrm>
            <a:off x="311825" y="681925"/>
            <a:ext cx="4433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The is capable of detecting light in the UV spectrum. More specifically the UV-A spectrum</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Does not produce a UV index value so calibration will be required.</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Uses I2C for communication</a:t>
            </a:r>
            <a:endParaRPr>
              <a:latin typeface="Proxima Nova"/>
              <a:ea typeface="Proxima Nova"/>
              <a:cs typeface="Proxima Nova"/>
              <a:sym typeface="Proxima Nova"/>
            </a:endParaRPr>
          </a:p>
        </p:txBody>
      </p:sp>
      <p:graphicFrame>
        <p:nvGraphicFramePr>
          <p:cNvPr id="453" name="Google Shape;453;p53"/>
          <p:cNvGraphicFramePr/>
          <p:nvPr/>
        </p:nvGraphicFramePr>
        <p:xfrm>
          <a:off x="5278200" y="662675"/>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2.7 V to 5.5 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410 nm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320 nm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54" name="Google Shape;454;p53"/>
          <p:cNvPicPr preferRelativeResize="0"/>
          <p:nvPr/>
        </p:nvPicPr>
        <p:blipFill>
          <a:blip r:embed="rId5">
            <a:alphaModFix/>
          </a:blip>
          <a:stretch>
            <a:fillRect/>
          </a:stretch>
        </p:blipFill>
        <p:spPr>
          <a:xfrm>
            <a:off x="1931300" y="2738126"/>
            <a:ext cx="2932614" cy="1693200"/>
          </a:xfrm>
          <a:prstGeom prst="rect">
            <a:avLst/>
          </a:prstGeom>
          <a:noFill/>
          <a:ln>
            <a:noFill/>
          </a:ln>
        </p:spPr>
      </p:pic>
      <p:pic>
        <p:nvPicPr>
          <p:cNvPr id="455" name="Google Shape;455;p53" title="Record (online-voice-recorder.com) (5).mp3">
            <a:hlinkClick r:id="rId6"/>
          </p:cNvPr>
          <p:cNvPicPr preferRelativeResize="0"/>
          <p:nvPr/>
        </p:nvPicPr>
        <p:blipFill>
          <a:blip r:embed="rId7">
            <a:alphaModFix/>
          </a:blip>
          <a:stretch>
            <a:fillRect/>
          </a:stretch>
        </p:blipFill>
        <p:spPr>
          <a:xfrm>
            <a:off x="106614" y="4379213"/>
            <a:ext cx="457200" cy="457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60" name="Shape 460"/>
        <p:cNvGrpSpPr/>
        <p:nvPr/>
      </p:nvGrpSpPr>
      <p:grpSpPr>
        <a:xfrm>
          <a:off x="0" y="0"/>
          <a:ext cx="0" cy="0"/>
          <a:chOff x="0" y="0"/>
          <a:chExt cx="0" cy="0"/>
        </a:xfrm>
      </p:grpSpPr>
      <p:sp>
        <p:nvSpPr>
          <p:cNvPr id="461" name="Google Shape;461;p5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62" name="Google Shape;462;p5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63" name="Google Shape;463;p54"/>
          <p:cNvPicPr preferRelativeResize="0"/>
          <p:nvPr/>
        </p:nvPicPr>
        <p:blipFill>
          <a:blip r:embed="rId4">
            <a:alphaModFix/>
          </a:blip>
          <a:stretch>
            <a:fillRect/>
          </a:stretch>
        </p:blipFill>
        <p:spPr>
          <a:xfrm>
            <a:off x="632700" y="2670672"/>
            <a:ext cx="1903800" cy="1714016"/>
          </a:xfrm>
          <a:prstGeom prst="rect">
            <a:avLst/>
          </a:prstGeom>
          <a:noFill/>
          <a:ln>
            <a:noFill/>
          </a:ln>
        </p:spPr>
      </p:pic>
      <p:sp>
        <p:nvSpPr>
          <p:cNvPr id="464" name="Google Shape;464;p54"/>
          <p:cNvSpPr txBox="1"/>
          <p:nvPr/>
        </p:nvSpPr>
        <p:spPr>
          <a:xfrm>
            <a:off x="359925" y="443650"/>
            <a:ext cx="3286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Can measure the amount of oxygen in the air up to 25%</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Unsafe Oxygen percentage is 19.5% and below</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p:txBody>
      </p:sp>
      <p:sp>
        <p:nvSpPr>
          <p:cNvPr id="465" name="Google Shape;465;p54"/>
          <p:cNvSpPr txBox="1"/>
          <p:nvPr/>
        </p:nvSpPr>
        <p:spPr>
          <a:xfrm>
            <a:off x="116425" y="82000"/>
            <a:ext cx="31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DFRobot SEN0322 Oxygen Sensor</a:t>
            </a:r>
            <a:endParaRPr>
              <a:latin typeface="Proxima Nova"/>
              <a:ea typeface="Proxima Nova"/>
              <a:cs typeface="Proxima Nova"/>
              <a:sym typeface="Proxima Nova"/>
            </a:endParaRPr>
          </a:p>
        </p:txBody>
      </p:sp>
      <p:graphicFrame>
        <p:nvGraphicFramePr>
          <p:cNvPr id="466" name="Google Shape;466;p54"/>
          <p:cNvGraphicFramePr/>
          <p:nvPr/>
        </p:nvGraphicFramePr>
        <p:xfrm>
          <a:off x="5070975" y="1032725"/>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3.3V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25%</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$53.90</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67" name="Google Shape;467;p54" title="Record (online-voice-recorder.com) (6).mp3">
            <a:hlinkClick r:id="rId5"/>
          </p:cNvPr>
          <p:cNvPicPr preferRelativeResize="0"/>
          <p:nvPr/>
        </p:nvPicPr>
        <p:blipFill>
          <a:blip r:embed="rId6">
            <a:alphaModFix/>
          </a:blip>
          <a:stretch>
            <a:fillRect/>
          </a:stretch>
        </p:blipFill>
        <p:spPr>
          <a:xfrm>
            <a:off x="116425" y="4315475"/>
            <a:ext cx="457200" cy="45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72" name="Shape 472"/>
        <p:cNvGrpSpPr/>
        <p:nvPr/>
      </p:nvGrpSpPr>
      <p:grpSpPr>
        <a:xfrm>
          <a:off x="0" y="0"/>
          <a:ext cx="0" cy="0"/>
          <a:chOff x="0" y="0"/>
          <a:chExt cx="0" cy="0"/>
        </a:xfrm>
      </p:grpSpPr>
      <p:sp>
        <p:nvSpPr>
          <p:cNvPr id="473" name="Google Shape;473;p5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74" name="Google Shape;474;p5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75" name="Google Shape;475;p55"/>
          <p:cNvPicPr preferRelativeResize="0"/>
          <p:nvPr/>
        </p:nvPicPr>
        <p:blipFill>
          <a:blip r:embed="rId4">
            <a:alphaModFix/>
          </a:blip>
          <a:stretch>
            <a:fillRect/>
          </a:stretch>
        </p:blipFill>
        <p:spPr>
          <a:xfrm>
            <a:off x="976555" y="3159112"/>
            <a:ext cx="2113795" cy="1477500"/>
          </a:xfrm>
          <a:prstGeom prst="rect">
            <a:avLst/>
          </a:prstGeom>
          <a:noFill/>
          <a:ln>
            <a:noFill/>
          </a:ln>
        </p:spPr>
      </p:pic>
      <p:sp>
        <p:nvSpPr>
          <p:cNvPr id="476" name="Google Shape;476;p55"/>
          <p:cNvSpPr txBox="1"/>
          <p:nvPr/>
        </p:nvSpPr>
        <p:spPr>
          <a:xfrm>
            <a:off x="310500" y="399250"/>
            <a:ext cx="386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Outputs a Volatile Organic Compounds index value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VOC’s can come from everyday things such as paint, cleaning supplies, office supplies, and more...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p:txBody>
      </p:sp>
      <p:pic>
        <p:nvPicPr>
          <p:cNvPr id="477" name="Google Shape;477;p55"/>
          <p:cNvPicPr preferRelativeResize="0"/>
          <p:nvPr/>
        </p:nvPicPr>
        <p:blipFill>
          <a:blip r:embed="rId5">
            <a:alphaModFix/>
          </a:blip>
          <a:stretch>
            <a:fillRect/>
          </a:stretch>
        </p:blipFill>
        <p:spPr>
          <a:xfrm>
            <a:off x="4170600" y="3757912"/>
            <a:ext cx="3478735" cy="810538"/>
          </a:xfrm>
          <a:prstGeom prst="rect">
            <a:avLst/>
          </a:prstGeom>
          <a:noFill/>
          <a:ln>
            <a:noFill/>
          </a:ln>
        </p:spPr>
      </p:pic>
      <p:sp>
        <p:nvSpPr>
          <p:cNvPr id="478" name="Google Shape;478;p55"/>
          <p:cNvSpPr txBox="1"/>
          <p:nvPr/>
        </p:nvSpPr>
        <p:spPr>
          <a:xfrm>
            <a:off x="106325" y="42250"/>
            <a:ext cx="309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SGP40 VOC Sensor:</a:t>
            </a:r>
            <a:endParaRPr>
              <a:latin typeface="Proxima Nova"/>
              <a:ea typeface="Proxima Nova"/>
              <a:cs typeface="Proxima Nova"/>
              <a:sym typeface="Proxima Nova"/>
            </a:endParaRPr>
          </a:p>
        </p:txBody>
      </p:sp>
      <p:graphicFrame>
        <p:nvGraphicFramePr>
          <p:cNvPr id="479" name="Google Shape;479;p55"/>
          <p:cNvGraphicFramePr/>
          <p:nvPr/>
        </p:nvGraphicFramePr>
        <p:xfrm>
          <a:off x="5396275" y="522050"/>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1.7</a:t>
                      </a:r>
                      <a:r>
                        <a:rPr lang="en"/>
                        <a:t>V - 3.6V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500 VOC index points</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 VOC index points</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80" name="Google Shape;480;p55" title="Record (online-voice-recorder.com) (7).mp3">
            <a:hlinkClick r:id="rId6"/>
          </p:cNvPr>
          <p:cNvPicPr preferRelativeResize="0"/>
          <p:nvPr/>
        </p:nvPicPr>
        <p:blipFill>
          <a:blip r:embed="rId7">
            <a:alphaModFix/>
          </a:blip>
          <a:stretch>
            <a:fillRect/>
          </a:stretch>
        </p:blipFill>
        <p:spPr>
          <a:xfrm>
            <a:off x="106325" y="4295775"/>
            <a:ext cx="457200" cy="45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85" name="Shape 485"/>
        <p:cNvGrpSpPr/>
        <p:nvPr/>
      </p:nvGrpSpPr>
      <p:grpSpPr>
        <a:xfrm>
          <a:off x="0" y="0"/>
          <a:ext cx="0" cy="0"/>
          <a:chOff x="0" y="0"/>
          <a:chExt cx="0" cy="0"/>
        </a:xfrm>
      </p:grpSpPr>
      <p:sp>
        <p:nvSpPr>
          <p:cNvPr id="486" name="Google Shape;486;p5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87" name="Google Shape;487;p5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88" name="Google Shape;488;p56"/>
          <p:cNvPicPr preferRelativeResize="0"/>
          <p:nvPr/>
        </p:nvPicPr>
        <p:blipFill>
          <a:blip r:embed="rId4">
            <a:alphaModFix/>
          </a:blip>
          <a:stretch>
            <a:fillRect/>
          </a:stretch>
        </p:blipFill>
        <p:spPr>
          <a:xfrm>
            <a:off x="738225" y="2950575"/>
            <a:ext cx="1894095" cy="1530400"/>
          </a:xfrm>
          <a:prstGeom prst="rect">
            <a:avLst/>
          </a:prstGeom>
          <a:noFill/>
          <a:ln>
            <a:noFill/>
          </a:ln>
        </p:spPr>
      </p:pic>
      <p:sp>
        <p:nvSpPr>
          <p:cNvPr id="489" name="Google Shape;489;p56"/>
          <p:cNvSpPr txBox="1"/>
          <p:nvPr/>
        </p:nvSpPr>
        <p:spPr>
          <a:xfrm>
            <a:off x="112525" y="78500"/>
            <a:ext cx="376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T6703-5k CO2 Sensor:</a:t>
            </a:r>
            <a:endParaRPr>
              <a:latin typeface="Proxima Nova"/>
              <a:ea typeface="Proxima Nova"/>
              <a:cs typeface="Proxima Nova"/>
              <a:sym typeface="Proxima Nova"/>
            </a:endParaRPr>
          </a:p>
        </p:txBody>
      </p:sp>
      <p:sp>
        <p:nvSpPr>
          <p:cNvPr id="490" name="Google Shape;490;p56"/>
          <p:cNvSpPr txBox="1"/>
          <p:nvPr/>
        </p:nvSpPr>
        <p:spPr>
          <a:xfrm>
            <a:off x="522700" y="728375"/>
            <a:ext cx="368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91" name="Google Shape;491;p56"/>
          <p:cNvSpPr txBox="1"/>
          <p:nvPr/>
        </p:nvSpPr>
        <p:spPr>
          <a:xfrm>
            <a:off x="522700" y="689475"/>
            <a:ext cx="35682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Measures the amount of CO2 in the area using nondispersive infrared technology</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Can measure between 0ppm - 5000ppm (parts per million)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or UART Communication</a:t>
            </a:r>
            <a:endParaRPr>
              <a:latin typeface="Proxima Nova"/>
              <a:ea typeface="Proxima Nova"/>
              <a:cs typeface="Proxima Nova"/>
              <a:sym typeface="Proxima Nova"/>
            </a:endParaRPr>
          </a:p>
        </p:txBody>
      </p:sp>
      <p:graphicFrame>
        <p:nvGraphicFramePr>
          <p:cNvPr id="492" name="Google Shape;492;p56"/>
          <p:cNvGraphicFramePr/>
          <p:nvPr/>
        </p:nvGraphicFramePr>
        <p:xfrm>
          <a:off x="5167175" y="728375"/>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4.5V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 or UART</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5000ppm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0ppm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$37.99</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93" name="Google Shape;493;p56" title="Record (online-voice-recorder.com) (9).mp3">
            <a:hlinkClick r:id="rId5"/>
          </p:cNvPr>
          <p:cNvPicPr preferRelativeResize="0"/>
          <p:nvPr/>
        </p:nvPicPr>
        <p:blipFill>
          <a:blip r:embed="rId6">
            <a:alphaModFix/>
          </a:blip>
          <a:stretch>
            <a:fillRect/>
          </a:stretch>
        </p:blipFill>
        <p:spPr>
          <a:xfrm>
            <a:off x="173995" y="4294975"/>
            <a:ext cx="457200" cy="45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98" name="Shape 498"/>
        <p:cNvGrpSpPr/>
        <p:nvPr/>
      </p:nvGrpSpPr>
      <p:grpSpPr>
        <a:xfrm>
          <a:off x="0" y="0"/>
          <a:ext cx="0" cy="0"/>
          <a:chOff x="0" y="0"/>
          <a:chExt cx="0" cy="0"/>
        </a:xfrm>
      </p:grpSpPr>
      <p:sp>
        <p:nvSpPr>
          <p:cNvPr id="499" name="Google Shape;499;p5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00" name="Google Shape;500;p5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501" name="Google Shape;501;p57"/>
          <p:cNvPicPr preferRelativeResize="0"/>
          <p:nvPr/>
        </p:nvPicPr>
        <p:blipFill>
          <a:blip r:embed="rId4">
            <a:alphaModFix/>
          </a:blip>
          <a:stretch>
            <a:fillRect/>
          </a:stretch>
        </p:blipFill>
        <p:spPr>
          <a:xfrm rot="5400000">
            <a:off x="1100687" y="2824061"/>
            <a:ext cx="1530400" cy="2176276"/>
          </a:xfrm>
          <a:prstGeom prst="rect">
            <a:avLst/>
          </a:prstGeom>
          <a:noFill/>
          <a:ln>
            <a:noFill/>
          </a:ln>
        </p:spPr>
      </p:pic>
      <p:sp>
        <p:nvSpPr>
          <p:cNvPr id="502" name="Google Shape;502;p57"/>
          <p:cNvSpPr txBox="1"/>
          <p:nvPr/>
        </p:nvSpPr>
        <p:spPr>
          <a:xfrm>
            <a:off x="136125" y="155575"/>
            <a:ext cx="411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PMSA003I Particulate Matter Sensor:</a:t>
            </a:r>
            <a:endParaRPr>
              <a:latin typeface="Proxima Nova"/>
              <a:ea typeface="Proxima Nova"/>
              <a:cs typeface="Proxima Nova"/>
              <a:sym typeface="Proxima Nova"/>
            </a:endParaRPr>
          </a:p>
        </p:txBody>
      </p:sp>
      <p:sp>
        <p:nvSpPr>
          <p:cNvPr id="503" name="Google Shape;503;p57"/>
          <p:cNvSpPr txBox="1"/>
          <p:nvPr/>
        </p:nvSpPr>
        <p:spPr>
          <a:xfrm>
            <a:off x="700050" y="729225"/>
            <a:ext cx="3315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Uses laser scattering to detect particles in small air samples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Determines size of particle and places data in a bin representing size.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Outputs the number of particles suspended in the air sample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graphicFrame>
        <p:nvGraphicFramePr>
          <p:cNvPr id="504" name="Google Shape;504;p57"/>
          <p:cNvGraphicFramePr/>
          <p:nvPr/>
        </p:nvGraphicFramePr>
        <p:xfrm>
          <a:off x="5196800" y="1077100"/>
          <a:ext cx="3000000" cy="3000000"/>
        </p:xfrm>
        <a:graphic>
          <a:graphicData uri="http://schemas.openxmlformats.org/drawingml/2006/table">
            <a:tbl>
              <a:tblPr>
                <a:noFill/>
                <a:tableStyleId>{CA086F0A-D3EE-4894-8861-47EC32BB5327}</a:tableStyleId>
              </a:tblPr>
              <a:tblGrid>
                <a:gridCol w="1534350"/>
                <a:gridCol w="1534350"/>
              </a:tblGrid>
              <a:tr h="555550">
                <a:tc>
                  <a:txBody>
                    <a:bodyPr/>
                    <a:lstStyle/>
                    <a:p>
                      <a:pPr indent="0" lvl="0" marL="0" rtl="0" algn="ctr">
                        <a:spcBef>
                          <a:spcPts val="0"/>
                        </a:spcBef>
                        <a:spcAft>
                          <a:spcPts val="0"/>
                        </a:spcAft>
                        <a:buNone/>
                      </a:pPr>
                      <a:r>
                        <a:rPr lang="en"/>
                        <a:t>4.5V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10um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0.3um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505" name="Google Shape;505;p57" title="Record (online-voice-recorder.com) (10).mp3">
            <a:hlinkClick r:id="rId5"/>
          </p:cNvPr>
          <p:cNvPicPr preferRelativeResize="0"/>
          <p:nvPr/>
        </p:nvPicPr>
        <p:blipFill>
          <a:blip r:embed="rId6">
            <a:alphaModFix/>
          </a:blip>
          <a:stretch>
            <a:fillRect/>
          </a:stretch>
        </p:blipFill>
        <p:spPr>
          <a:xfrm>
            <a:off x="136125" y="4220200"/>
            <a:ext cx="457200" cy="45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10" name="Shape 510"/>
        <p:cNvGrpSpPr/>
        <p:nvPr/>
      </p:nvGrpSpPr>
      <p:grpSpPr>
        <a:xfrm>
          <a:off x="0" y="0"/>
          <a:ext cx="0" cy="0"/>
          <a:chOff x="0" y="0"/>
          <a:chExt cx="0" cy="0"/>
        </a:xfrm>
      </p:grpSpPr>
      <p:sp>
        <p:nvSpPr>
          <p:cNvPr id="511" name="Google Shape;511;p5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12" name="Google Shape;512;p5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13" name="Google Shape;513;p58"/>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Motor Power System</a:t>
            </a:r>
            <a:endParaRPr>
              <a:latin typeface="Helvetica Neue"/>
              <a:ea typeface="Helvetica Neue"/>
              <a:cs typeface="Helvetica Neue"/>
              <a:sym typeface="Helvetica Neue"/>
            </a:endParaRPr>
          </a:p>
        </p:txBody>
      </p:sp>
      <p:sp>
        <p:nvSpPr>
          <p:cNvPr id="514" name="Google Shape;514;p58"/>
          <p:cNvSpPr txBox="1"/>
          <p:nvPr/>
        </p:nvSpPr>
        <p:spPr>
          <a:xfrm>
            <a:off x="403875" y="1478550"/>
            <a:ext cx="6144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 12V 4.5Ah OEM battery is installed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Will be upgraded as more testing is done with a 10Ah SLA to increase runtime as well as balance weight</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Can be charged in vehicle, or swapped for minimal downtime</a:t>
            </a:r>
            <a:endParaRPr>
              <a:latin typeface="Helvetica Neue"/>
              <a:ea typeface="Helvetica Neue"/>
              <a:cs typeface="Helvetica Neue"/>
              <a:sym typeface="Helvetica Neue"/>
            </a:endParaRPr>
          </a:p>
        </p:txBody>
      </p:sp>
      <p:pic>
        <p:nvPicPr>
          <p:cNvPr id="515" name="Google Shape;515;p58" title="MotorPowerSystem.mp3">
            <a:hlinkClick r:id="rId4"/>
          </p:cNvPr>
          <p:cNvPicPr preferRelativeResize="0"/>
          <p:nvPr/>
        </p:nvPicPr>
        <p:blipFill>
          <a:blip r:embed="rId5">
            <a:alphaModFix/>
          </a:blip>
          <a:stretch>
            <a:fillRect/>
          </a:stretch>
        </p:blipFill>
        <p:spPr>
          <a:xfrm>
            <a:off x="152400" y="3184650"/>
            <a:ext cx="457200" cy="45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20" name="Shape 520"/>
        <p:cNvGrpSpPr/>
        <p:nvPr/>
      </p:nvGrpSpPr>
      <p:grpSpPr>
        <a:xfrm>
          <a:off x="0" y="0"/>
          <a:ext cx="0" cy="0"/>
          <a:chOff x="0" y="0"/>
          <a:chExt cx="0" cy="0"/>
        </a:xfrm>
      </p:grpSpPr>
      <p:sp>
        <p:nvSpPr>
          <p:cNvPr id="521" name="Google Shape;521;p5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22" name="Google Shape;522;p5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23" name="Google Shape;523;p5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Charging System</a:t>
            </a:r>
            <a:endParaRPr>
              <a:latin typeface="Helvetica Neue"/>
              <a:ea typeface="Helvetica Neue"/>
              <a:cs typeface="Helvetica Neue"/>
              <a:sym typeface="Helvetica Neue"/>
            </a:endParaRPr>
          </a:p>
        </p:txBody>
      </p:sp>
      <p:sp>
        <p:nvSpPr>
          <p:cNvPr id="524" name="Google Shape;524;p59"/>
          <p:cNvSpPr txBox="1"/>
          <p:nvPr/>
        </p:nvSpPr>
        <p:spPr>
          <a:xfrm>
            <a:off x="403875" y="1478550"/>
            <a:ext cx="5027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100W (12V 8A) solar panel</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Attached to vehicle 12V battery</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Floating charger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12V DC barrel connector</a:t>
            </a:r>
            <a:br>
              <a:rPr lang="en">
                <a:latin typeface="Helvetica Neue"/>
                <a:ea typeface="Helvetica Neue"/>
                <a:cs typeface="Helvetica Neue"/>
                <a:sym typeface="Helvetica Neue"/>
              </a:rPr>
            </a:br>
            <a:r>
              <a:rPr lang="en">
                <a:latin typeface="Helvetica Neue"/>
                <a:ea typeface="Helvetica Neue"/>
                <a:cs typeface="Helvetica Neue"/>
                <a:sym typeface="Helvetica Neue"/>
              </a:rPr>
              <a:t>Rapid charger when not in use</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525" name="Google Shape;525;p59"/>
          <p:cNvPicPr preferRelativeResize="0"/>
          <p:nvPr/>
        </p:nvPicPr>
        <p:blipFill>
          <a:blip r:embed="rId4">
            <a:alphaModFix/>
          </a:blip>
          <a:stretch>
            <a:fillRect/>
          </a:stretch>
        </p:blipFill>
        <p:spPr>
          <a:xfrm>
            <a:off x="6007675" y="1043450"/>
            <a:ext cx="2761251" cy="2761251"/>
          </a:xfrm>
          <a:prstGeom prst="rect">
            <a:avLst/>
          </a:prstGeom>
          <a:noFill/>
          <a:ln>
            <a:noFill/>
          </a:ln>
        </p:spPr>
      </p:pic>
      <p:pic>
        <p:nvPicPr>
          <p:cNvPr id="526" name="Google Shape;526;p59" title="ChargingSystem.mp3">
            <a:hlinkClick r:id="rId5"/>
          </p:cNvPr>
          <p:cNvPicPr preferRelativeResize="0"/>
          <p:nvPr/>
        </p:nvPicPr>
        <p:blipFill>
          <a:blip r:embed="rId6">
            <a:alphaModFix/>
          </a:blip>
          <a:stretch>
            <a:fillRect/>
          </a:stretch>
        </p:blipFill>
        <p:spPr>
          <a:xfrm>
            <a:off x="152400" y="3957101"/>
            <a:ext cx="457200"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28" name="Shape 128"/>
        <p:cNvGrpSpPr/>
        <p:nvPr/>
      </p:nvGrpSpPr>
      <p:grpSpPr>
        <a:xfrm>
          <a:off x="0" y="0"/>
          <a:ext cx="0" cy="0"/>
          <a:chOff x="0" y="0"/>
          <a:chExt cx="0" cy="0"/>
        </a:xfrm>
      </p:grpSpPr>
      <p:sp>
        <p:nvSpPr>
          <p:cNvPr id="129" name="Google Shape;129;p2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30" name="Google Shape;130;p2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31" name="Google Shape;131;p24"/>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Goals and Objectiv</a:t>
            </a:r>
            <a:r>
              <a:rPr lang="en">
                <a:latin typeface="Helvetica Neue"/>
                <a:ea typeface="Helvetica Neue"/>
                <a:cs typeface="Helvetica Neue"/>
                <a:sym typeface="Helvetica Neue"/>
              </a:rPr>
              <a:t>es</a:t>
            </a:r>
            <a:endParaRPr>
              <a:latin typeface="Helvetica Neue"/>
              <a:ea typeface="Helvetica Neue"/>
              <a:cs typeface="Helvetica Neue"/>
              <a:sym typeface="Helvetica Neue"/>
            </a:endParaRPr>
          </a:p>
        </p:txBody>
      </p:sp>
      <p:sp>
        <p:nvSpPr>
          <p:cNvPr id="132" name="Google Shape;132;p24"/>
          <p:cNvSpPr txBox="1"/>
          <p:nvPr/>
        </p:nvSpPr>
        <p:spPr>
          <a:xfrm>
            <a:off x="133150" y="601200"/>
            <a:ext cx="83052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design a vehicle capable of semi-autonomous driving and navigation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have a feature rich web portal for statistics and control</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have an abundance of sensors on it to gather data about the surrounding environment</a:t>
            </a:r>
            <a:endParaRPr>
              <a:latin typeface="Helvetica Neue"/>
              <a:ea typeface="Helvetica Neue"/>
              <a:cs typeface="Helvetica Neue"/>
              <a:sym typeface="Helvetica Neue"/>
            </a:endParaRPr>
          </a:p>
          <a:p>
            <a:pPr indent="-317500" lvl="1" marL="914400" rtl="0" algn="l">
              <a:spcBef>
                <a:spcPts val="0"/>
              </a:spcBef>
              <a:spcAft>
                <a:spcPts val="0"/>
              </a:spcAft>
              <a:buSzPts val="1400"/>
              <a:buFont typeface="Helvetica Neue"/>
              <a:buChar char="○"/>
            </a:pPr>
            <a:r>
              <a:rPr lang="en">
                <a:latin typeface="Helvetica Neue"/>
                <a:ea typeface="Helvetica Neue"/>
                <a:cs typeface="Helvetica Neue"/>
                <a:sym typeface="Helvetica Neue"/>
              </a:rPr>
              <a:t>These sensors include: temperature sensors, humidity sensors, oxygen sensors, carbon dioxide sensors, ultraviolet sensors, particulate matter sensors, volatile organic compound sensors, ozone sensors, light sensors, ultrasonic (proximity) sensors, and multiple cameras. </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have this data aid in the study of the condition of the surrounding environment, and also give us insight to the habitability of the areas the vehicle traversed.</a:t>
            </a:r>
            <a:endParaRPr>
              <a:latin typeface="Helvetica Neue"/>
              <a:ea typeface="Helvetica Neue"/>
              <a:cs typeface="Helvetica Neue"/>
              <a:sym typeface="Helvetica Neue"/>
            </a:endParaRPr>
          </a:p>
        </p:txBody>
      </p:sp>
      <p:pic>
        <p:nvPicPr>
          <p:cNvPr id="133" name="Google Shape;133;p24" title="Goals.mp3">
            <a:hlinkClick r:id="rId4"/>
          </p:cNvPr>
          <p:cNvPicPr preferRelativeResize="0"/>
          <p:nvPr/>
        </p:nvPicPr>
        <p:blipFill>
          <a:blip r:embed="rId5">
            <a:alphaModFix/>
          </a:blip>
          <a:stretch>
            <a:fillRect/>
          </a:stretch>
        </p:blipFill>
        <p:spPr>
          <a:xfrm>
            <a:off x="152400" y="2877600"/>
            <a:ext cx="457200" cy="45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31" name="Shape 531"/>
        <p:cNvGrpSpPr/>
        <p:nvPr/>
      </p:nvGrpSpPr>
      <p:grpSpPr>
        <a:xfrm>
          <a:off x="0" y="0"/>
          <a:ext cx="0" cy="0"/>
          <a:chOff x="0" y="0"/>
          <a:chExt cx="0" cy="0"/>
        </a:xfrm>
      </p:grpSpPr>
      <p:sp>
        <p:nvSpPr>
          <p:cNvPr id="532" name="Google Shape;532;p6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33" name="Google Shape;533;p6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34" name="Google Shape;534;p6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Computer Power </a:t>
            </a:r>
            <a:r>
              <a:rPr lang="en">
                <a:latin typeface="Helvetica Neue"/>
                <a:ea typeface="Helvetica Neue"/>
                <a:cs typeface="Helvetica Neue"/>
                <a:sym typeface="Helvetica Neue"/>
              </a:rPr>
              <a:t>System</a:t>
            </a:r>
            <a:endParaRPr>
              <a:latin typeface="Helvetica Neue"/>
              <a:ea typeface="Helvetica Neue"/>
              <a:cs typeface="Helvetica Neue"/>
              <a:sym typeface="Helvetica Neue"/>
            </a:endParaRPr>
          </a:p>
        </p:txBody>
      </p:sp>
      <p:sp>
        <p:nvSpPr>
          <p:cNvPr id="535" name="Google Shape;535;p60"/>
          <p:cNvSpPr txBox="1"/>
          <p:nvPr/>
        </p:nvSpPr>
        <p:spPr>
          <a:xfrm>
            <a:off x="403875" y="1478550"/>
            <a:ext cx="49989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Will use a separate 12V system with a common ground</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Done to isolate noise/keep connectivity when swapping vehicle power source</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12V-2A power tool battery transformed down to 5V</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Step down voltage regulator (d24v50f5)</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Connected to battery via screw terminals (14-30 AWG)</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Reverse polarity protection</a:t>
            </a:r>
            <a:endParaRPr>
              <a:latin typeface="Helvetica Neue"/>
              <a:ea typeface="Helvetica Neue"/>
              <a:cs typeface="Helvetica Neue"/>
              <a:sym typeface="Helvetica Neue"/>
            </a:endParaRPr>
          </a:p>
        </p:txBody>
      </p:sp>
      <p:pic>
        <p:nvPicPr>
          <p:cNvPr id="536" name="Google Shape;536;p60"/>
          <p:cNvPicPr preferRelativeResize="0"/>
          <p:nvPr/>
        </p:nvPicPr>
        <p:blipFill>
          <a:blip r:embed="rId4">
            <a:alphaModFix/>
          </a:blip>
          <a:stretch>
            <a:fillRect/>
          </a:stretch>
        </p:blipFill>
        <p:spPr>
          <a:xfrm>
            <a:off x="5887925" y="1005750"/>
            <a:ext cx="2660475" cy="1851249"/>
          </a:xfrm>
          <a:prstGeom prst="rect">
            <a:avLst/>
          </a:prstGeom>
          <a:noFill/>
          <a:ln>
            <a:noFill/>
          </a:ln>
        </p:spPr>
      </p:pic>
      <p:pic>
        <p:nvPicPr>
          <p:cNvPr id="537" name="Google Shape;537;p60"/>
          <p:cNvPicPr preferRelativeResize="0"/>
          <p:nvPr/>
        </p:nvPicPr>
        <p:blipFill>
          <a:blip r:embed="rId5">
            <a:alphaModFix/>
          </a:blip>
          <a:stretch>
            <a:fillRect/>
          </a:stretch>
        </p:blipFill>
        <p:spPr>
          <a:xfrm>
            <a:off x="6558913" y="2976400"/>
            <a:ext cx="1318501" cy="1318501"/>
          </a:xfrm>
          <a:prstGeom prst="rect">
            <a:avLst/>
          </a:prstGeom>
          <a:noFill/>
          <a:ln>
            <a:noFill/>
          </a:ln>
        </p:spPr>
      </p:pic>
      <p:pic>
        <p:nvPicPr>
          <p:cNvPr id="538" name="Google Shape;538;p60" title="ComputerPowerSystem.mp3">
            <a:hlinkClick r:id="rId6"/>
          </p:cNvPr>
          <p:cNvPicPr preferRelativeResize="0"/>
          <p:nvPr/>
        </p:nvPicPr>
        <p:blipFill>
          <a:blip r:embed="rId7">
            <a:alphaModFix/>
          </a:blip>
          <a:stretch>
            <a:fillRect/>
          </a:stretch>
        </p:blipFill>
        <p:spPr>
          <a:xfrm>
            <a:off x="152400" y="3754950"/>
            <a:ext cx="457200" cy="457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43" name="Shape 543"/>
        <p:cNvGrpSpPr/>
        <p:nvPr/>
      </p:nvGrpSpPr>
      <p:grpSpPr>
        <a:xfrm>
          <a:off x="0" y="0"/>
          <a:ext cx="0" cy="0"/>
          <a:chOff x="0" y="0"/>
          <a:chExt cx="0" cy="0"/>
        </a:xfrm>
      </p:grpSpPr>
      <p:sp>
        <p:nvSpPr>
          <p:cNvPr id="544" name="Google Shape;544;p6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45" name="Google Shape;545;p6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46" name="Google Shape;546;p61"/>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Power Input</a:t>
            </a:r>
            <a:endParaRPr>
              <a:latin typeface="Helvetica Neue"/>
              <a:ea typeface="Helvetica Neue"/>
              <a:cs typeface="Helvetica Neue"/>
              <a:sym typeface="Helvetica Neue"/>
            </a:endParaRPr>
          </a:p>
        </p:txBody>
      </p:sp>
      <p:pic>
        <p:nvPicPr>
          <p:cNvPr id="547" name="Google Shape;547;p61"/>
          <p:cNvPicPr preferRelativeResize="0"/>
          <p:nvPr/>
        </p:nvPicPr>
        <p:blipFill>
          <a:blip r:embed="rId4">
            <a:alphaModFix/>
          </a:blip>
          <a:stretch>
            <a:fillRect/>
          </a:stretch>
        </p:blipFill>
        <p:spPr>
          <a:xfrm>
            <a:off x="2232025" y="643024"/>
            <a:ext cx="4679951" cy="3857450"/>
          </a:xfrm>
          <a:prstGeom prst="rect">
            <a:avLst/>
          </a:prstGeom>
          <a:noFill/>
          <a:ln>
            <a:noFill/>
          </a:ln>
        </p:spPr>
      </p:pic>
      <p:sp>
        <p:nvSpPr>
          <p:cNvPr id="548" name="Google Shape;548;p61"/>
          <p:cNvSpPr txBox="1"/>
          <p:nvPr/>
        </p:nvSpPr>
        <p:spPr>
          <a:xfrm>
            <a:off x="1202175" y="3653725"/>
            <a:ext cx="271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5V Test Point</a:t>
            </a:r>
            <a:endParaRPr>
              <a:latin typeface="Proxima Nova"/>
              <a:ea typeface="Proxima Nova"/>
              <a:cs typeface="Proxima Nova"/>
              <a:sym typeface="Proxima Nova"/>
            </a:endParaRPr>
          </a:p>
        </p:txBody>
      </p:sp>
      <p:sp>
        <p:nvSpPr>
          <p:cNvPr id="549" name="Google Shape;549;p61"/>
          <p:cNvSpPr txBox="1"/>
          <p:nvPr/>
        </p:nvSpPr>
        <p:spPr>
          <a:xfrm>
            <a:off x="3881525" y="1496025"/>
            <a:ext cx="271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12V/18V Input Screw Terminal</a:t>
            </a:r>
            <a:endParaRPr>
              <a:latin typeface="Proxima Nova"/>
              <a:ea typeface="Proxima Nova"/>
              <a:cs typeface="Proxima Nova"/>
              <a:sym typeface="Proxima Nova"/>
            </a:endParaRPr>
          </a:p>
        </p:txBody>
      </p:sp>
      <p:sp>
        <p:nvSpPr>
          <p:cNvPr id="550" name="Google Shape;550;p61"/>
          <p:cNvSpPr txBox="1"/>
          <p:nvPr/>
        </p:nvSpPr>
        <p:spPr>
          <a:xfrm>
            <a:off x="133150" y="2750900"/>
            <a:ext cx="31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N-Mos Reverse Polarity Protection</a:t>
            </a:r>
            <a:endParaRPr>
              <a:latin typeface="Proxima Nova"/>
              <a:ea typeface="Proxima Nova"/>
              <a:cs typeface="Proxima Nova"/>
              <a:sym typeface="Proxima Nova"/>
            </a:endParaRPr>
          </a:p>
        </p:txBody>
      </p:sp>
      <p:sp>
        <p:nvSpPr>
          <p:cNvPr id="551" name="Google Shape;551;p61"/>
          <p:cNvSpPr txBox="1"/>
          <p:nvPr/>
        </p:nvSpPr>
        <p:spPr>
          <a:xfrm>
            <a:off x="6321975" y="2814450"/>
            <a:ext cx="271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5V Voltage Regulator</a:t>
            </a:r>
            <a:endParaRPr>
              <a:latin typeface="Proxima Nova"/>
              <a:ea typeface="Proxima Nova"/>
              <a:cs typeface="Proxima Nova"/>
              <a:sym typeface="Proxima Nova"/>
            </a:endParaRPr>
          </a:p>
        </p:txBody>
      </p:sp>
      <p:pic>
        <p:nvPicPr>
          <p:cNvPr id="552" name="Google Shape;552;p61" title="PowerInput.mp3">
            <a:hlinkClick r:id="rId5"/>
          </p:cNvPr>
          <p:cNvPicPr preferRelativeResize="0"/>
          <p:nvPr/>
        </p:nvPicPr>
        <p:blipFill>
          <a:blip r:embed="rId6">
            <a:alphaModFix/>
          </a:blip>
          <a:stretch>
            <a:fillRect/>
          </a:stretch>
        </p:blipFill>
        <p:spPr>
          <a:xfrm>
            <a:off x="7064376" y="152400"/>
            <a:ext cx="457200" cy="457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57" name="Shape 557"/>
        <p:cNvGrpSpPr/>
        <p:nvPr/>
      </p:nvGrpSpPr>
      <p:grpSpPr>
        <a:xfrm>
          <a:off x="0" y="0"/>
          <a:ext cx="0" cy="0"/>
          <a:chOff x="0" y="0"/>
          <a:chExt cx="0" cy="0"/>
        </a:xfrm>
      </p:grpSpPr>
      <p:sp>
        <p:nvSpPr>
          <p:cNvPr id="558" name="Google Shape;558;p6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59" name="Google Shape;559;p6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60" name="Google Shape;560;p62"/>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Design Schematic</a:t>
            </a:r>
            <a:endParaRPr>
              <a:latin typeface="Helvetica Neue"/>
              <a:ea typeface="Helvetica Neue"/>
              <a:cs typeface="Helvetica Neue"/>
              <a:sym typeface="Helvetica Neue"/>
            </a:endParaRPr>
          </a:p>
        </p:txBody>
      </p:sp>
      <p:pic>
        <p:nvPicPr>
          <p:cNvPr id="561" name="Google Shape;561;p62"/>
          <p:cNvPicPr preferRelativeResize="0"/>
          <p:nvPr/>
        </p:nvPicPr>
        <p:blipFill>
          <a:blip r:embed="rId4">
            <a:alphaModFix/>
          </a:blip>
          <a:stretch>
            <a:fillRect/>
          </a:stretch>
        </p:blipFill>
        <p:spPr>
          <a:xfrm>
            <a:off x="1764750" y="519325"/>
            <a:ext cx="5803316" cy="4094385"/>
          </a:xfrm>
          <a:prstGeom prst="rect">
            <a:avLst/>
          </a:prstGeom>
          <a:noFill/>
          <a:ln>
            <a:noFill/>
          </a:ln>
        </p:spPr>
      </p:pic>
      <p:pic>
        <p:nvPicPr>
          <p:cNvPr id="562" name="Google Shape;562;p62" title="DesignSchematic.mp3">
            <a:hlinkClick r:id="rId5"/>
          </p:cNvPr>
          <p:cNvPicPr preferRelativeResize="0"/>
          <p:nvPr/>
        </p:nvPicPr>
        <p:blipFill>
          <a:blip r:embed="rId6">
            <a:alphaModFix/>
          </a:blip>
          <a:stretch>
            <a:fillRect/>
          </a:stretch>
        </p:blipFill>
        <p:spPr>
          <a:xfrm>
            <a:off x="152400" y="671725"/>
            <a:ext cx="457200" cy="457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67" name="Shape 567"/>
        <p:cNvGrpSpPr/>
        <p:nvPr/>
      </p:nvGrpSpPr>
      <p:grpSpPr>
        <a:xfrm>
          <a:off x="0" y="0"/>
          <a:ext cx="0" cy="0"/>
          <a:chOff x="0" y="0"/>
          <a:chExt cx="0" cy="0"/>
        </a:xfrm>
      </p:grpSpPr>
      <p:sp>
        <p:nvSpPr>
          <p:cNvPr id="568" name="Google Shape;568;p6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69" name="Google Shape;569;p6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70" name="Google Shape;570;p63"/>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Board </a:t>
            </a:r>
            <a:r>
              <a:rPr lang="en">
                <a:latin typeface="Helvetica Neue"/>
                <a:ea typeface="Helvetica Neue"/>
                <a:cs typeface="Helvetica Neue"/>
                <a:sym typeface="Helvetica Neue"/>
              </a:rPr>
              <a:t>Design</a:t>
            </a:r>
            <a:endParaRPr>
              <a:latin typeface="Helvetica Neue"/>
              <a:ea typeface="Helvetica Neue"/>
              <a:cs typeface="Helvetica Neue"/>
              <a:sym typeface="Helvetica Neue"/>
            </a:endParaRPr>
          </a:p>
        </p:txBody>
      </p:sp>
      <p:sp>
        <p:nvSpPr>
          <p:cNvPr id="571" name="Google Shape;571;p63"/>
          <p:cNvSpPr txBox="1"/>
          <p:nvPr/>
        </p:nvSpPr>
        <p:spPr>
          <a:xfrm>
            <a:off x="403875" y="1478550"/>
            <a:ext cx="4126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2 layer board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2oz/ft copper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No ground plane or Vias</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length/</a:t>
            </a:r>
            <a:r>
              <a:rPr lang="en">
                <a:latin typeface="Helvetica Neue"/>
                <a:ea typeface="Helvetica Neue"/>
                <a:cs typeface="Helvetica Neue"/>
                <a:sym typeface="Helvetica Neue"/>
              </a:rPr>
              <a:t>impedance</a:t>
            </a:r>
            <a:r>
              <a:rPr lang="en">
                <a:latin typeface="Helvetica Neue"/>
                <a:ea typeface="Helvetica Neue"/>
                <a:cs typeface="Helvetica Neue"/>
                <a:sym typeface="Helvetica Neue"/>
              </a:rPr>
              <a:t> matched I2C lines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2.8mm screw mounting holes for printed enclosure</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Laid out for ease of testing and heat dissipation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572" name="Google Shape;572;p63"/>
          <p:cNvPicPr preferRelativeResize="0"/>
          <p:nvPr/>
        </p:nvPicPr>
        <p:blipFill>
          <a:blip r:embed="rId4">
            <a:alphaModFix/>
          </a:blip>
          <a:stretch>
            <a:fillRect/>
          </a:stretch>
        </p:blipFill>
        <p:spPr>
          <a:xfrm>
            <a:off x="4352288" y="408713"/>
            <a:ext cx="3324672" cy="4184625"/>
          </a:xfrm>
          <a:prstGeom prst="rect">
            <a:avLst/>
          </a:prstGeom>
          <a:noFill/>
          <a:ln>
            <a:noFill/>
          </a:ln>
        </p:spPr>
      </p:pic>
      <p:pic>
        <p:nvPicPr>
          <p:cNvPr id="573" name="Google Shape;573;p63" title="Board.mp3">
            <a:hlinkClick r:id="rId5"/>
          </p:cNvPr>
          <p:cNvPicPr preferRelativeResize="0"/>
          <p:nvPr/>
        </p:nvPicPr>
        <p:blipFill>
          <a:blip r:embed="rId6">
            <a:alphaModFix/>
          </a:blip>
          <a:stretch>
            <a:fillRect/>
          </a:stretch>
        </p:blipFill>
        <p:spPr>
          <a:xfrm>
            <a:off x="7829360" y="152400"/>
            <a:ext cx="457200" cy="457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78" name="Shape 578"/>
        <p:cNvGrpSpPr/>
        <p:nvPr/>
      </p:nvGrpSpPr>
      <p:grpSpPr>
        <a:xfrm>
          <a:off x="0" y="0"/>
          <a:ext cx="0" cy="0"/>
          <a:chOff x="0" y="0"/>
          <a:chExt cx="0" cy="0"/>
        </a:xfrm>
      </p:grpSpPr>
      <p:sp>
        <p:nvSpPr>
          <p:cNvPr id="579" name="Google Shape;579;p6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80" name="Google Shape;580;p6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81" name="Google Shape;581;p64"/>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Progress</a:t>
            </a:r>
            <a:endParaRPr>
              <a:latin typeface="Helvetica Neue"/>
              <a:ea typeface="Helvetica Neue"/>
              <a:cs typeface="Helvetica Neue"/>
              <a:sym typeface="Helvetica Neue"/>
            </a:endParaRPr>
          </a:p>
        </p:txBody>
      </p:sp>
      <p:pic>
        <p:nvPicPr>
          <p:cNvPr id="582" name="Google Shape;582;p64" title="Chart"/>
          <p:cNvPicPr preferRelativeResize="0"/>
          <p:nvPr/>
        </p:nvPicPr>
        <p:blipFill>
          <a:blip r:embed="rId4">
            <a:alphaModFix/>
          </a:blip>
          <a:stretch>
            <a:fillRect/>
          </a:stretch>
        </p:blipFill>
        <p:spPr>
          <a:xfrm>
            <a:off x="152400" y="671725"/>
            <a:ext cx="8160183" cy="3913460"/>
          </a:xfrm>
          <a:prstGeom prst="rect">
            <a:avLst/>
          </a:prstGeom>
          <a:noFill/>
          <a:ln>
            <a:noFill/>
          </a:ln>
        </p:spPr>
      </p:pic>
      <p:pic>
        <p:nvPicPr>
          <p:cNvPr id="583" name="Google Shape;583;p64" title="Record-013.wav">
            <a:hlinkClick r:id="rId5"/>
          </p:cNvPr>
          <p:cNvPicPr preferRelativeResize="0"/>
          <p:nvPr/>
        </p:nvPicPr>
        <p:blipFill>
          <a:blip r:embed="rId6">
            <a:alphaModFix/>
          </a:blip>
          <a:stretch>
            <a:fillRect/>
          </a:stretch>
        </p:blipFill>
        <p:spPr>
          <a:xfrm>
            <a:off x="463983" y="4086100"/>
            <a:ext cx="457200"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38" name="Shape 138"/>
        <p:cNvGrpSpPr/>
        <p:nvPr/>
      </p:nvGrpSpPr>
      <p:grpSpPr>
        <a:xfrm>
          <a:off x="0" y="0"/>
          <a:ext cx="0" cy="0"/>
          <a:chOff x="0" y="0"/>
          <a:chExt cx="0" cy="0"/>
        </a:xfrm>
      </p:grpSpPr>
      <p:sp>
        <p:nvSpPr>
          <p:cNvPr id="139" name="Google Shape;139;p2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40" name="Google Shape;140;p2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41" name="Google Shape;141;p2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Specifications and Requirements - Old and New</a:t>
            </a:r>
            <a:endParaRPr>
              <a:latin typeface="Helvetica Neue"/>
              <a:ea typeface="Helvetica Neue"/>
              <a:cs typeface="Helvetica Neue"/>
              <a:sym typeface="Helvetica Neue"/>
            </a:endParaRPr>
          </a:p>
        </p:txBody>
      </p:sp>
      <p:graphicFrame>
        <p:nvGraphicFramePr>
          <p:cNvPr id="142" name="Google Shape;142;p25"/>
          <p:cNvGraphicFramePr/>
          <p:nvPr/>
        </p:nvGraphicFramePr>
        <p:xfrm>
          <a:off x="133150" y="519330"/>
          <a:ext cx="3000000" cy="3000000"/>
        </p:xfrm>
        <a:graphic>
          <a:graphicData uri="http://schemas.openxmlformats.org/drawingml/2006/table">
            <a:tbl>
              <a:tblPr>
                <a:noFill/>
                <a:tableStyleId>{CA086F0A-D3EE-4894-8861-47EC32BB5327}</a:tableStyleId>
              </a:tblPr>
              <a:tblGrid>
                <a:gridCol w="1823850"/>
                <a:gridCol w="3148775"/>
                <a:gridCol w="3253900"/>
              </a:tblGrid>
              <a:tr h="30722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Run Time</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run a minimum of 3 hours.</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run a minimum of 1 hour.</a:t>
                      </a:r>
                      <a:endParaRPr sz="1000">
                        <a:solidFill>
                          <a:schemeClr val="dk1"/>
                        </a:solidFill>
                        <a:latin typeface="Helvetica Neue"/>
                        <a:ea typeface="Helvetica Neue"/>
                        <a:cs typeface="Helvetica Neue"/>
                        <a:sym typeface="Helvetica Neue"/>
                      </a:endParaRPr>
                    </a:p>
                  </a:txBody>
                  <a:tcPr marT="91425" marB="91425" marR="91425" marL="91425"/>
                </a:tc>
              </a:tr>
              <a:tr h="29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Charge Time</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charge in a maximum of 8 hours.</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charge in a maximum of 6 hours.</a:t>
                      </a:r>
                      <a:endParaRPr sz="1000">
                        <a:solidFill>
                          <a:schemeClr val="dk1"/>
                        </a:solidFill>
                        <a:latin typeface="Helvetica Neue"/>
                        <a:ea typeface="Helvetica Neue"/>
                        <a:cs typeface="Helvetica Neue"/>
                        <a:sym typeface="Helvetica Neue"/>
                      </a:endParaRPr>
                    </a:p>
                  </a:txBody>
                  <a:tcPr marT="91425" marB="91425" marR="91425" marL="91425"/>
                </a:tc>
              </a:tr>
              <a:tr h="29447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Manual Driving Speed</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maintain a manual driving speed of 32km/h.</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maintain a manual driving speed of 8km/h</a:t>
                      </a:r>
                      <a:endParaRPr sz="1000">
                        <a:solidFill>
                          <a:schemeClr val="dk1"/>
                        </a:solidFill>
                        <a:latin typeface="Helvetica Neue"/>
                        <a:ea typeface="Helvetica Neue"/>
                        <a:cs typeface="Helvetica Neue"/>
                        <a:sym typeface="Helvetica Neue"/>
                      </a:endParaRPr>
                    </a:p>
                  </a:txBody>
                  <a:tcPr marT="91425" marB="91425" marR="91425" marL="91425"/>
                </a:tc>
              </a:tr>
              <a:tr h="43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Autonomous Driving Speed</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maintain an autonomous driving speed of 8km/h.</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maintain an autonomous driving speed of 5km/h</a:t>
                      </a:r>
                      <a:endParaRPr sz="1000">
                        <a:solidFill>
                          <a:schemeClr val="dk1"/>
                        </a:solidFill>
                        <a:latin typeface="Helvetica Neue"/>
                        <a:ea typeface="Helvetica Neue"/>
                        <a:cs typeface="Helvetica Neue"/>
                        <a:sym typeface="Helvetica Neue"/>
                      </a:endParaRPr>
                    </a:p>
                  </a:txBody>
                  <a:tcPr marT="91425" marB="91425" marR="91425" marL="91425"/>
                </a:tc>
              </a:tr>
              <a:tr h="26642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GPS Display</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display correct GPS coordinates within 2m.</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display correct GPS </a:t>
                      </a:r>
                      <a:r>
                        <a:rPr lang="en" sz="1000">
                          <a:solidFill>
                            <a:schemeClr val="dk1"/>
                          </a:solidFill>
                          <a:latin typeface="Helvetica Neue"/>
                          <a:ea typeface="Helvetica Neue"/>
                          <a:cs typeface="Helvetica Neue"/>
                          <a:sym typeface="Helvetica Neue"/>
                        </a:rPr>
                        <a:t>coordinates</a:t>
                      </a:r>
                      <a:r>
                        <a:rPr lang="en" sz="1000">
                          <a:solidFill>
                            <a:schemeClr val="dk1"/>
                          </a:solidFill>
                          <a:latin typeface="Helvetica Neue"/>
                          <a:ea typeface="Helvetica Neue"/>
                          <a:cs typeface="Helvetica Neue"/>
                          <a:sym typeface="Helvetica Neue"/>
                        </a:rPr>
                        <a:t> within 2m.</a:t>
                      </a:r>
                      <a:endParaRPr sz="1000">
                        <a:solidFill>
                          <a:schemeClr val="dk1"/>
                        </a:solidFill>
                        <a:latin typeface="Helvetica Neue"/>
                        <a:ea typeface="Helvetica Neue"/>
                        <a:cs typeface="Helvetica Neue"/>
                        <a:sym typeface="Helvetica Neue"/>
                      </a:endParaRPr>
                    </a:p>
                  </a:txBody>
                  <a:tcPr marT="91425" marB="91425" marR="91425" marL="91425"/>
                </a:tc>
              </a:tr>
              <a:tr h="38955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Wifi/GSM Connectivity</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Wifi/GSM connected at 5Mb/s for live data transmission.</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Wifi/GSM connected at 5Mb/s for live data transmission.</a:t>
                      </a:r>
                      <a:endParaRPr sz="1000">
                        <a:solidFill>
                          <a:schemeClr val="dk1"/>
                        </a:solidFill>
                        <a:latin typeface="Helvetica Neue"/>
                        <a:ea typeface="Helvetica Neue"/>
                        <a:cs typeface="Helvetica Neue"/>
                        <a:sym typeface="Helvetica Neue"/>
                      </a:endParaRPr>
                    </a:p>
                  </a:txBody>
                  <a:tcPr marT="91425" marB="91425" marR="91425" marL="91425"/>
                </a:tc>
              </a:tr>
              <a:tr h="2384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Planning/Routing Capabilities</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plan and execute routing within 10s.</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plan and execute routing within 10s.</a:t>
                      </a:r>
                      <a:endParaRPr sz="1000">
                        <a:solidFill>
                          <a:schemeClr val="dk1"/>
                        </a:solidFill>
                        <a:latin typeface="Helvetica Neue"/>
                        <a:ea typeface="Helvetica Neue"/>
                        <a:cs typeface="Helvetica Neue"/>
                        <a:sym typeface="Helvetica Neue"/>
                      </a:endParaRPr>
                    </a:p>
                  </a:txBody>
                  <a:tcPr marT="91425" marB="91425" marR="91425" marL="91425"/>
                </a:tc>
              </a:tr>
              <a:tr h="29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Quick GUI Feedback</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Screen must give feedback within 100ms.</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Screen must give feedback within 100ms.</a:t>
                      </a:r>
                      <a:endParaRPr sz="1000">
                        <a:solidFill>
                          <a:schemeClr val="dk1"/>
                        </a:solidFill>
                        <a:latin typeface="Helvetica Neue"/>
                        <a:ea typeface="Helvetica Neue"/>
                        <a:cs typeface="Helvetica Neue"/>
                        <a:sym typeface="Helvetica Neue"/>
                      </a:endParaRPr>
                    </a:p>
                  </a:txBody>
                  <a:tcPr marT="91425" marB="91425" marR="91425" marL="91425"/>
                </a:tc>
              </a:tr>
              <a:tr h="2244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Occupant Weight Limit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2 seats for occupants with a 175lb limit each.</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1 seats for occupant with a 50lb limit</a:t>
                      </a:r>
                      <a:endParaRPr sz="1000">
                        <a:solidFill>
                          <a:schemeClr val="dk1"/>
                        </a:solidFill>
                        <a:latin typeface="Helvetica Neue"/>
                        <a:ea typeface="Helvetica Neue"/>
                        <a:cs typeface="Helvetica Neue"/>
                        <a:sym typeface="Helvetica Neue"/>
                      </a:endParaRPr>
                    </a:p>
                  </a:txBody>
                  <a:tcPr marT="91425" marB="91425" marR="91425" marL="91425"/>
                </a:tc>
              </a:tr>
              <a:tr h="29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Maximum Weight Limit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hold a maximum of400lbs</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hold a maximum of 60 pounds</a:t>
                      </a:r>
                      <a:endParaRPr sz="1000">
                        <a:solidFill>
                          <a:schemeClr val="dk1"/>
                        </a:solidFill>
                        <a:latin typeface="Helvetica Neue"/>
                        <a:ea typeface="Helvetica Neue"/>
                        <a:cs typeface="Helvetica Neue"/>
                        <a:sym typeface="Helvetica Neue"/>
                      </a:endParaRPr>
                    </a:p>
                  </a:txBody>
                  <a:tcPr marT="91425" marB="91425" marR="91425" marL="91425"/>
                </a:tc>
              </a:tr>
              <a:tr h="19332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Object Detection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detect external objects within 1000ms at 10m.</a:t>
                      </a:r>
                      <a:endParaRPr sz="1000">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detect external objects within 1000ms at 10m</a:t>
                      </a:r>
                      <a:endParaRPr sz="1000">
                        <a:solidFill>
                          <a:schemeClr val="dk1"/>
                        </a:solidFill>
                        <a:latin typeface="Helvetica Neue"/>
                        <a:ea typeface="Helvetica Neue"/>
                        <a:cs typeface="Helvetica Neue"/>
                        <a:sym typeface="Helvetica Neue"/>
                      </a:endParaRPr>
                    </a:p>
                  </a:txBody>
                  <a:tcPr marT="91425" marB="91425" marR="91425" marL="91425"/>
                </a:tc>
              </a:tr>
            </a:tbl>
          </a:graphicData>
        </a:graphic>
      </p:graphicFrame>
      <p:pic>
        <p:nvPicPr>
          <p:cNvPr id="143" name="Google Shape;143;p25" title="Specifications.mp3">
            <a:hlinkClick r:id="rId4"/>
          </p:cNvPr>
          <p:cNvPicPr preferRelativeResize="0"/>
          <p:nvPr/>
        </p:nvPicPr>
        <p:blipFill>
          <a:blip r:embed="rId5">
            <a:alphaModFix/>
          </a:blip>
          <a:stretch>
            <a:fillRect/>
          </a:stretch>
        </p:blipFill>
        <p:spPr>
          <a:xfrm>
            <a:off x="8512075" y="152400"/>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48" name="Shape 148"/>
        <p:cNvGrpSpPr/>
        <p:nvPr/>
      </p:nvGrpSpPr>
      <p:grpSpPr>
        <a:xfrm>
          <a:off x="0" y="0"/>
          <a:ext cx="0" cy="0"/>
          <a:chOff x="0" y="0"/>
          <a:chExt cx="0" cy="0"/>
        </a:xfrm>
      </p:grpSpPr>
      <p:sp>
        <p:nvSpPr>
          <p:cNvPr id="149" name="Google Shape;149;p2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50" name="Google Shape;150;p2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51" name="Google Shape;151;p26"/>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Design</a:t>
            </a:r>
            <a:endParaRPr>
              <a:latin typeface="Helvetica Neue"/>
              <a:ea typeface="Helvetica Neue"/>
              <a:cs typeface="Helvetica Neue"/>
              <a:sym typeface="Helvetica Neue"/>
            </a:endParaRPr>
          </a:p>
        </p:txBody>
      </p:sp>
      <p:pic>
        <p:nvPicPr>
          <p:cNvPr id="152" name="Google Shape;152;p26"/>
          <p:cNvPicPr preferRelativeResize="0"/>
          <p:nvPr/>
        </p:nvPicPr>
        <p:blipFill>
          <a:blip r:embed="rId4">
            <a:alphaModFix/>
          </a:blip>
          <a:stretch>
            <a:fillRect/>
          </a:stretch>
        </p:blipFill>
        <p:spPr>
          <a:xfrm>
            <a:off x="2242925" y="119125"/>
            <a:ext cx="4658150" cy="4658175"/>
          </a:xfrm>
          <a:prstGeom prst="rect">
            <a:avLst/>
          </a:prstGeom>
          <a:noFill/>
          <a:ln>
            <a:noFill/>
          </a:ln>
        </p:spPr>
      </p:pic>
      <p:pic>
        <p:nvPicPr>
          <p:cNvPr id="153" name="Google Shape;153;p26" title="Design.mp3">
            <a:hlinkClick r:id="rId5"/>
          </p:cNvPr>
          <p:cNvPicPr preferRelativeResize="0"/>
          <p:nvPr/>
        </p:nvPicPr>
        <p:blipFill>
          <a:blip r:embed="rId6">
            <a:alphaModFix/>
          </a:blip>
          <a:stretch>
            <a:fillRect/>
          </a:stretch>
        </p:blipFill>
        <p:spPr>
          <a:xfrm>
            <a:off x="7053475" y="152400"/>
            <a:ext cx="457200" cy="4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58" name="Shape 158"/>
        <p:cNvGrpSpPr/>
        <p:nvPr/>
      </p:nvGrpSpPr>
      <p:grpSpPr>
        <a:xfrm>
          <a:off x="0" y="0"/>
          <a:ext cx="0" cy="0"/>
          <a:chOff x="0" y="0"/>
          <a:chExt cx="0" cy="0"/>
        </a:xfrm>
      </p:grpSpPr>
      <p:sp>
        <p:nvSpPr>
          <p:cNvPr id="159" name="Google Shape;159;p2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60" name="Google Shape;160;p2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61" name="Google Shape;161;p27"/>
          <p:cNvSpPr txBox="1"/>
          <p:nvPr/>
        </p:nvSpPr>
        <p:spPr>
          <a:xfrm>
            <a:off x="133150" y="1191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Bill of materials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62" name="Google Shape;162;p27"/>
          <p:cNvSpPr txBox="1"/>
          <p:nvPr/>
        </p:nvSpPr>
        <p:spPr>
          <a:xfrm>
            <a:off x="133150" y="553625"/>
            <a:ext cx="62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graphicFrame>
        <p:nvGraphicFramePr>
          <p:cNvPr id="163" name="Google Shape;163;p27"/>
          <p:cNvGraphicFramePr/>
          <p:nvPr/>
        </p:nvGraphicFramePr>
        <p:xfrm>
          <a:off x="222725" y="514888"/>
          <a:ext cx="3000000" cy="3000000"/>
        </p:xfrm>
        <a:graphic>
          <a:graphicData uri="http://schemas.openxmlformats.org/drawingml/2006/table">
            <a:tbl>
              <a:tblPr>
                <a:noFill/>
                <a:tableStyleId>{36A1BDA5-C60B-4092-A22E-41E36C102342}</a:tableStyleId>
              </a:tblPr>
              <a:tblGrid>
                <a:gridCol w="1110850"/>
                <a:gridCol w="731675"/>
                <a:gridCol w="3846075"/>
                <a:gridCol w="646275"/>
                <a:gridCol w="464950"/>
                <a:gridCol w="1442425"/>
              </a:tblGrid>
              <a:tr h="211550">
                <a:tc>
                  <a:txBody>
                    <a:bodyPr/>
                    <a:lstStyle/>
                    <a:p>
                      <a:pPr indent="0" lvl="0" marL="0" rtl="0" algn="l">
                        <a:lnSpc>
                          <a:spcPct val="115000"/>
                        </a:lnSpc>
                        <a:spcBef>
                          <a:spcPts val="0"/>
                        </a:spcBef>
                        <a:spcAft>
                          <a:spcPts val="0"/>
                        </a:spcAft>
                        <a:buNone/>
                      </a:pPr>
                      <a:r>
                        <a:rPr lang="en" sz="1000"/>
                        <a:t>Manufacturer</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Part No.</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Description</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Price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 on Hand</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NVIDIA</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945-13541-0000-000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Jetson Nano System on Module - SOM Development Kit 4GB RAM Linux</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99.00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CanaKit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PI4-4GB-STR32F-C4-BLK</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Raspberry Pi 4 - Starter Kit 4 GB Ram + 32 GB of Storage</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99.95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XYGStudy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SIM7600G-H 4G HAT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GSM Communication Module 4G 3G 2G for Raspberry Pi</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86.99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Arduino</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A000066</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Arduino Uno Rev 3 based on ATMEGA328p</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23.00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Seeed Studio</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109020022</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Grove Air530 GPS Module</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9.88</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126</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Raspberry Pi</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LCD-13733</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Raspberry Pi Foundation 7" Touchscreen LCD Display</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60.00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Seeed Studio</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113020006</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Grove NFC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23.70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Mighty Max</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YTX12-BS10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Spare Aftermarket Battery</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26.99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99+</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Xinpuguang</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100W</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Solar Panel &amp; Charge Controller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80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268</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Traxxas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RC775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High Power Drive Motor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40.95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199+</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Firgelli</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LA35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Linear Actuator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499+</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Best Choice Products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12V-BL</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Power Wheels Vehicle</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189.99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20+</a:t>
                      </a:r>
                      <a:endParaRPr sz="1000"/>
                    </a:p>
                  </a:txBody>
                  <a:tcPr marT="19050" marB="19050" marR="28575" marL="28575" anchor="b"/>
                </a:tc>
              </a:tr>
            </a:tbl>
          </a:graphicData>
        </a:graphic>
      </p:graphicFrame>
      <p:pic>
        <p:nvPicPr>
          <p:cNvPr id="164" name="Google Shape;164;p27" title="BOM-1.mp3">
            <a:hlinkClick r:id="rId4"/>
          </p:cNvPr>
          <p:cNvPicPr preferRelativeResize="0"/>
          <p:nvPr/>
        </p:nvPicPr>
        <p:blipFill>
          <a:blip r:embed="rId5">
            <a:alphaModFix/>
          </a:blip>
          <a:stretch>
            <a:fillRect/>
          </a:stretch>
        </p:blipFill>
        <p:spPr>
          <a:xfrm>
            <a:off x="152400" y="4430138"/>
            <a:ext cx="335971" cy="3359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69" name="Shape 169"/>
        <p:cNvGrpSpPr/>
        <p:nvPr/>
      </p:nvGrpSpPr>
      <p:grpSpPr>
        <a:xfrm>
          <a:off x="0" y="0"/>
          <a:ext cx="0" cy="0"/>
          <a:chOff x="0" y="0"/>
          <a:chExt cx="0" cy="0"/>
        </a:xfrm>
      </p:grpSpPr>
      <p:sp>
        <p:nvSpPr>
          <p:cNvPr id="170" name="Google Shape;170;p2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71" name="Google Shape;171;p2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72" name="Google Shape;172;p28"/>
          <p:cNvSpPr txBox="1"/>
          <p:nvPr/>
        </p:nvSpPr>
        <p:spPr>
          <a:xfrm>
            <a:off x="133150" y="1191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Bill of materials - Continued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73" name="Google Shape;173;p28"/>
          <p:cNvSpPr txBox="1"/>
          <p:nvPr/>
        </p:nvSpPr>
        <p:spPr>
          <a:xfrm>
            <a:off x="133150" y="553625"/>
            <a:ext cx="62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graphicFrame>
        <p:nvGraphicFramePr>
          <p:cNvPr id="174" name="Google Shape;174;p28"/>
          <p:cNvGraphicFramePr/>
          <p:nvPr/>
        </p:nvGraphicFramePr>
        <p:xfrm>
          <a:off x="222725" y="514888"/>
          <a:ext cx="3000000" cy="3000000"/>
        </p:xfrm>
        <a:graphic>
          <a:graphicData uri="http://schemas.openxmlformats.org/drawingml/2006/table">
            <a:tbl>
              <a:tblPr>
                <a:noFill/>
                <a:tableStyleId>{36A1BDA5-C60B-4092-A22E-41E36C102342}</a:tableStyleId>
              </a:tblPr>
              <a:tblGrid>
                <a:gridCol w="1110850"/>
                <a:gridCol w="731675"/>
                <a:gridCol w="3846075"/>
                <a:gridCol w="646275"/>
                <a:gridCol w="464950"/>
                <a:gridCol w="1442425"/>
              </a:tblGrid>
              <a:tr h="116350">
                <a:tc>
                  <a:txBody>
                    <a:bodyPr/>
                    <a:lstStyle/>
                    <a:p>
                      <a:pPr indent="0" lvl="0" marL="0" rtl="0" algn="l">
                        <a:lnSpc>
                          <a:spcPct val="115000"/>
                        </a:lnSpc>
                        <a:spcBef>
                          <a:spcPts val="0"/>
                        </a:spcBef>
                        <a:spcAft>
                          <a:spcPts val="0"/>
                        </a:spcAft>
                        <a:buNone/>
                      </a:pPr>
                      <a:r>
                        <a:rPr lang="en" sz="1000"/>
                        <a:t>Manufacturer</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Part No.</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Description</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Price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 on Hand</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VEML7700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Light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761</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VEML6070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UV light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226</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AM2320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Temperature and Humidity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304</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DFRobot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SEN0322</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Oxygen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53.90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68</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Amphenol Advanced Sensor</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T6703-5k</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Carbon Dioxide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37.99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95</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PMSA003I</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Particulate Matter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37.99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SGP40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Volatile Organic Compounds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14.95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N/A</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HC-SR04</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Proximity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7.94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Pololu</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D24V50F5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Voltage Regulator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19.99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Phoenix</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1729128</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Screw Terminal</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15,750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Infineon</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IPU039N03LGXK-ND</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N-Mos</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0.74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52</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t/>
                      </a:r>
                      <a:endParaRPr sz="1000"/>
                    </a:p>
                  </a:txBody>
                  <a:tcPr marT="19050" marB="19050" marR="28575" marL="28575" anchor="b"/>
                </a:tc>
                <a:tc>
                  <a:txBody>
                    <a:bodyPr/>
                    <a:lstStyle/>
                    <a:p>
                      <a:pPr indent="0" lvl="0" marL="0" rtl="0" algn="l">
                        <a:lnSpc>
                          <a:spcPct val="115000"/>
                        </a:lnSpc>
                        <a:spcBef>
                          <a:spcPts val="0"/>
                        </a:spcBef>
                        <a:spcAft>
                          <a:spcPts val="0"/>
                        </a:spcAft>
                        <a:buNone/>
                      </a:pPr>
                      <a:r>
                        <a:t/>
                      </a:r>
                      <a:endParaRPr sz="1000"/>
                    </a:p>
                  </a:txBody>
                  <a:tcPr marT="19050" marB="19050" marR="28575" marL="28575" anchor="b"/>
                </a:tc>
                <a:tc>
                  <a:txBody>
                    <a:bodyPr/>
                    <a:lstStyle/>
                    <a:p>
                      <a:pPr indent="0" lvl="0" marL="0" rtl="0" algn="l">
                        <a:lnSpc>
                          <a:spcPct val="115000"/>
                        </a:lnSpc>
                        <a:spcBef>
                          <a:spcPts val="0"/>
                        </a:spcBef>
                        <a:spcAft>
                          <a:spcPts val="0"/>
                        </a:spcAft>
                        <a:buNone/>
                      </a:pPr>
                      <a:r>
                        <a:t/>
                      </a:r>
                      <a:endParaRPr sz="1000"/>
                    </a:p>
                  </a:txBody>
                  <a:tcPr marT="19050" marB="19050" marR="28575" marL="28575" anchor="b"/>
                </a:tc>
                <a:tc>
                  <a:txBody>
                    <a:bodyPr/>
                    <a:lstStyle/>
                    <a:p>
                      <a:pPr indent="0" lvl="0" marL="0" rtl="0" algn="r">
                        <a:lnSpc>
                          <a:spcPct val="115000"/>
                        </a:lnSpc>
                        <a:spcBef>
                          <a:spcPts val="0"/>
                        </a:spcBef>
                        <a:spcAft>
                          <a:spcPts val="0"/>
                        </a:spcAft>
                        <a:buNone/>
                      </a:pPr>
                      <a:r>
                        <a:t/>
                      </a:r>
                      <a:endParaRPr sz="1000"/>
                    </a:p>
                  </a:txBody>
                  <a:tcPr marT="19050" marB="19050" marR="28575" marL="28575" anchor="b"/>
                </a:tc>
                <a:tc>
                  <a:txBody>
                    <a:bodyPr/>
                    <a:lstStyle/>
                    <a:p>
                      <a:pPr indent="0" lvl="0" marL="0" rtl="0" algn="r">
                        <a:lnSpc>
                          <a:spcPct val="115000"/>
                        </a:lnSpc>
                        <a:spcBef>
                          <a:spcPts val="0"/>
                        </a:spcBef>
                        <a:spcAft>
                          <a:spcPts val="0"/>
                        </a:spcAft>
                        <a:buNone/>
                      </a:pPr>
                      <a:r>
                        <a:t/>
                      </a:r>
                      <a:endParaRPr sz="1000"/>
                    </a:p>
                  </a:txBody>
                  <a:tcPr marT="19050" marB="19050" marR="28575" marL="28575" anchor="b"/>
                </a:tc>
                <a:tc>
                  <a:txBody>
                    <a:bodyPr/>
                    <a:lstStyle/>
                    <a:p>
                      <a:pPr indent="0" lvl="0" marL="0" rtl="0" algn="r">
                        <a:lnSpc>
                          <a:spcPct val="115000"/>
                        </a:lnSpc>
                        <a:spcBef>
                          <a:spcPts val="0"/>
                        </a:spcBef>
                        <a:spcAft>
                          <a:spcPts val="0"/>
                        </a:spcAft>
                        <a:buNone/>
                      </a:pPr>
                      <a:r>
                        <a:t/>
                      </a:r>
                      <a:endParaRPr sz="1000"/>
                    </a:p>
                  </a:txBody>
                  <a:tcPr marT="19050" marB="19050" marR="28575" marL="28575" anchor="b"/>
                </a:tc>
              </a:tr>
            </a:tbl>
          </a:graphicData>
        </a:graphic>
      </p:graphicFrame>
      <p:sp>
        <p:nvSpPr>
          <p:cNvPr id="175" name="Google Shape;175;p28"/>
          <p:cNvSpPr txBox="1"/>
          <p:nvPr/>
        </p:nvSpPr>
        <p:spPr>
          <a:xfrm>
            <a:off x="133150" y="3771075"/>
            <a:ext cx="6171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There are more items not included as we adapt to issues, such as an accelerometer and </a:t>
            </a:r>
            <a:r>
              <a:rPr lang="en">
                <a:latin typeface="Proxima Nova"/>
                <a:ea typeface="Proxima Nova"/>
                <a:cs typeface="Proxima Nova"/>
                <a:sym typeface="Proxima Nova"/>
              </a:rPr>
              <a:t>inertial</a:t>
            </a:r>
            <a:r>
              <a:rPr lang="en">
                <a:latin typeface="Proxima Nova"/>
                <a:ea typeface="Proxima Nova"/>
                <a:cs typeface="Proxima Nova"/>
                <a:sym typeface="Proxima Nova"/>
              </a:rPr>
              <a:t> measurement unit for localization. Our team is always learning more about the systems in the vehicle, and we’re buying parts as necessary. </a:t>
            </a:r>
            <a:endParaRPr>
              <a:latin typeface="Proxima Nova"/>
              <a:ea typeface="Proxima Nova"/>
              <a:cs typeface="Proxima Nova"/>
              <a:sym typeface="Proxima Nova"/>
            </a:endParaRPr>
          </a:p>
        </p:txBody>
      </p:sp>
      <p:pic>
        <p:nvPicPr>
          <p:cNvPr id="176" name="Google Shape;176;p28" title="BOM-2.mp3">
            <a:hlinkClick r:id="rId4"/>
          </p:cNvPr>
          <p:cNvPicPr preferRelativeResize="0"/>
          <p:nvPr/>
        </p:nvPicPr>
        <p:blipFill>
          <a:blip r:embed="rId5">
            <a:alphaModFix/>
          </a:blip>
          <a:stretch>
            <a:fillRect/>
          </a:stretch>
        </p:blipFill>
        <p:spPr>
          <a:xfrm>
            <a:off x="8617375" y="152400"/>
            <a:ext cx="374225" cy="374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81" name="Shape 181"/>
        <p:cNvGrpSpPr/>
        <p:nvPr/>
      </p:nvGrpSpPr>
      <p:grpSpPr>
        <a:xfrm>
          <a:off x="0" y="0"/>
          <a:ext cx="0" cy="0"/>
          <a:chOff x="0" y="0"/>
          <a:chExt cx="0" cy="0"/>
        </a:xfrm>
      </p:grpSpPr>
      <p:sp>
        <p:nvSpPr>
          <p:cNvPr id="182" name="Google Shape;182;p2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83" name="Google Shape;183;p2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84" name="Google Shape;184;p2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Budget</a:t>
            </a:r>
            <a:endParaRPr>
              <a:latin typeface="Helvetica Neue"/>
              <a:ea typeface="Helvetica Neue"/>
              <a:cs typeface="Helvetica Neue"/>
              <a:sym typeface="Helvetica Neue"/>
            </a:endParaRPr>
          </a:p>
        </p:txBody>
      </p:sp>
      <p:sp>
        <p:nvSpPr>
          <p:cNvPr id="185" name="Google Shape;185;p29"/>
          <p:cNvSpPr txBox="1"/>
          <p:nvPr/>
        </p:nvSpPr>
        <p:spPr>
          <a:xfrm>
            <a:off x="133150" y="601200"/>
            <a:ext cx="830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Our goal was to contribute $500 each, for a total budget of $2,000.</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graphicFrame>
        <p:nvGraphicFramePr>
          <p:cNvPr id="186" name="Google Shape;186;p29"/>
          <p:cNvGraphicFramePr/>
          <p:nvPr/>
        </p:nvGraphicFramePr>
        <p:xfrm>
          <a:off x="834825" y="1441500"/>
          <a:ext cx="3000000" cy="3000000"/>
        </p:xfrm>
        <a:graphic>
          <a:graphicData uri="http://schemas.openxmlformats.org/drawingml/2006/table">
            <a:tbl>
              <a:tblPr>
                <a:noFill/>
                <a:tableStyleId>{36A1BDA5-C60B-4092-A22E-41E36C102342}</a:tableStyleId>
              </a:tblPr>
              <a:tblGrid>
                <a:gridCol w="4964500"/>
                <a:gridCol w="1937350"/>
              </a:tblGrid>
              <a:tr h="364000">
                <a:tc>
                  <a:txBody>
                    <a:bodyPr/>
                    <a:lstStyle/>
                    <a:p>
                      <a:pPr indent="0" lvl="0" marL="0" rtl="0" algn="l">
                        <a:spcBef>
                          <a:spcPts val="0"/>
                        </a:spcBef>
                        <a:spcAft>
                          <a:spcPts val="0"/>
                        </a:spcAft>
                        <a:buNone/>
                      </a:pPr>
                      <a:r>
                        <a:rPr lang="en" sz="1200"/>
                        <a:t>Sensors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395</a:t>
                      </a:r>
                      <a:endParaRPr sz="1200"/>
                    </a:p>
                  </a:txBody>
                  <a:tcPr marT="91425" marB="91425" marR="91425" marL="91425"/>
                </a:tc>
              </a:tr>
              <a:tr h="364000">
                <a:tc>
                  <a:txBody>
                    <a:bodyPr/>
                    <a:lstStyle/>
                    <a:p>
                      <a:pPr indent="0" lvl="0" marL="0" rtl="0" algn="l">
                        <a:spcBef>
                          <a:spcPts val="0"/>
                        </a:spcBef>
                        <a:spcAft>
                          <a:spcPts val="0"/>
                        </a:spcAft>
                        <a:buNone/>
                      </a:pPr>
                      <a:r>
                        <a:rPr lang="en" sz="1200"/>
                        <a:t>Computing Devices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140</a:t>
                      </a:r>
                      <a:endParaRPr sz="1200"/>
                    </a:p>
                  </a:txBody>
                  <a:tcPr marT="91425" marB="91425" marR="91425" marL="91425"/>
                </a:tc>
              </a:tr>
              <a:tr h="364000">
                <a:tc>
                  <a:txBody>
                    <a:bodyPr/>
                    <a:lstStyle/>
                    <a:p>
                      <a:pPr indent="0" lvl="0" marL="0" rtl="0" algn="l">
                        <a:spcBef>
                          <a:spcPts val="0"/>
                        </a:spcBef>
                        <a:spcAft>
                          <a:spcPts val="0"/>
                        </a:spcAft>
                        <a:buNone/>
                      </a:pPr>
                      <a:r>
                        <a:rPr lang="en" sz="1200"/>
                        <a:t>PCB &amp; misc components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75</a:t>
                      </a:r>
                      <a:endParaRPr sz="1200"/>
                    </a:p>
                  </a:txBody>
                  <a:tcPr marT="91425" marB="91425" marR="91425" marL="91425"/>
                </a:tc>
              </a:tr>
              <a:tr h="364000">
                <a:tc>
                  <a:txBody>
                    <a:bodyPr/>
                    <a:lstStyle/>
                    <a:p>
                      <a:pPr indent="0" lvl="0" marL="0" rtl="0" algn="l">
                        <a:spcBef>
                          <a:spcPts val="0"/>
                        </a:spcBef>
                        <a:spcAft>
                          <a:spcPts val="0"/>
                        </a:spcAft>
                        <a:buNone/>
                      </a:pPr>
                      <a:r>
                        <a:rPr lang="en" sz="1200"/>
                        <a:t>Chassis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250</a:t>
                      </a:r>
                      <a:endParaRPr sz="1200"/>
                    </a:p>
                  </a:txBody>
                  <a:tcPr marT="91425" marB="91425" marR="91425" marL="91425"/>
                </a:tc>
              </a:tr>
              <a:tr h="364000">
                <a:tc>
                  <a:txBody>
                    <a:bodyPr/>
                    <a:lstStyle/>
                    <a:p>
                      <a:pPr indent="0" lvl="0" marL="0" rtl="0" algn="l">
                        <a:spcBef>
                          <a:spcPts val="0"/>
                        </a:spcBef>
                        <a:spcAft>
                          <a:spcPts val="0"/>
                        </a:spcAft>
                        <a:buNone/>
                      </a:pPr>
                      <a:r>
                        <a:rPr lang="en" sz="1200"/>
                        <a:t>Battery/Solar</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150</a:t>
                      </a:r>
                      <a:endParaRPr sz="1200"/>
                    </a:p>
                  </a:txBody>
                  <a:tcPr marT="91425" marB="91425" marR="91425" marL="91425"/>
                </a:tc>
              </a:tr>
              <a:tr h="364000">
                <a:tc>
                  <a:txBody>
                    <a:bodyPr/>
                    <a:lstStyle/>
                    <a:p>
                      <a:pPr indent="0" lvl="0" marL="0" rtl="0" algn="l">
                        <a:spcBef>
                          <a:spcPts val="0"/>
                        </a:spcBef>
                        <a:spcAft>
                          <a:spcPts val="0"/>
                        </a:spcAft>
                        <a:buNone/>
                      </a:pPr>
                      <a:r>
                        <a:rPr lang="en" sz="1200"/>
                        <a:t>Drive Upgrades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190</a:t>
                      </a:r>
                      <a:endParaRPr sz="1200"/>
                    </a:p>
                  </a:txBody>
                  <a:tcPr marT="91425" marB="91425" marR="91425" marL="91425"/>
                </a:tc>
              </a:tr>
              <a:tr h="364000">
                <a:tc>
                  <a:txBody>
                    <a:bodyPr/>
                    <a:lstStyle/>
                    <a:p>
                      <a:pPr indent="0" lvl="0" marL="0" rtl="0" algn="l">
                        <a:spcBef>
                          <a:spcPts val="0"/>
                        </a:spcBef>
                        <a:spcAft>
                          <a:spcPts val="0"/>
                        </a:spcAft>
                        <a:buNone/>
                      </a:pPr>
                      <a:r>
                        <a:rPr lang="en" sz="1200"/>
                        <a:t>Misc Prototyping</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300</a:t>
                      </a:r>
                      <a:endParaRPr sz="1200"/>
                    </a:p>
                  </a:txBody>
                  <a:tcPr marT="91425" marB="91425" marR="91425" marL="91425"/>
                </a:tc>
              </a:tr>
              <a:tr h="364000">
                <a:tc>
                  <a:txBody>
                    <a:bodyPr/>
                    <a:lstStyle/>
                    <a:p>
                      <a:pPr indent="0" lvl="0" marL="0" rtl="0" algn="l">
                        <a:spcBef>
                          <a:spcPts val="0"/>
                        </a:spcBef>
                        <a:spcAft>
                          <a:spcPts val="0"/>
                        </a:spcAft>
                        <a:buNone/>
                      </a:pPr>
                      <a:r>
                        <a:rPr b="1" lang="en" sz="1200"/>
                        <a:t>Total</a:t>
                      </a:r>
                      <a:endParaRPr b="1" sz="1200"/>
                    </a:p>
                  </a:txBody>
                  <a:tcPr marT="91425" marB="91425" marR="91425" marL="91425"/>
                </a:tc>
                <a:tc>
                  <a:txBody>
                    <a:bodyPr/>
                    <a:lstStyle/>
                    <a:p>
                      <a:pPr indent="0" lvl="0" marL="0" rtl="0" algn="r">
                        <a:lnSpc>
                          <a:spcPct val="115000"/>
                        </a:lnSpc>
                        <a:spcBef>
                          <a:spcPts val="0"/>
                        </a:spcBef>
                        <a:spcAft>
                          <a:spcPts val="0"/>
                        </a:spcAft>
                        <a:buNone/>
                      </a:pPr>
                      <a:r>
                        <a:rPr b="1" lang="en" sz="1200"/>
                        <a:t>$</a:t>
                      </a:r>
                      <a:r>
                        <a:rPr b="1" lang="en" sz="1200"/>
                        <a:t>1500</a:t>
                      </a:r>
                      <a:endParaRPr b="1" sz="1200"/>
                    </a:p>
                  </a:txBody>
                  <a:tcPr marT="91425" marB="91425" marR="91425" marL="91425"/>
                </a:tc>
              </a:tr>
            </a:tbl>
          </a:graphicData>
        </a:graphic>
      </p:graphicFrame>
      <p:pic>
        <p:nvPicPr>
          <p:cNvPr id="187" name="Google Shape;187;p29" title="Budget.mp3">
            <a:hlinkClick r:id="rId4"/>
          </p:cNvPr>
          <p:cNvPicPr preferRelativeResize="0"/>
          <p:nvPr/>
        </p:nvPicPr>
        <p:blipFill>
          <a:blip r:embed="rId5">
            <a:alphaModFix/>
          </a:blip>
          <a:stretch>
            <a:fillRect/>
          </a:stretch>
        </p:blipFill>
        <p:spPr>
          <a:xfrm>
            <a:off x="7889075" y="1369200"/>
            <a:ext cx="4572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